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1"/>
  </p:notesMasterIdLst>
  <p:handoutMasterIdLst>
    <p:handoutMasterId r:id="rId22"/>
  </p:handoutMasterIdLst>
  <p:sldIdLst>
    <p:sldId id="398" r:id="rId2"/>
    <p:sldId id="399" r:id="rId3"/>
    <p:sldId id="392" r:id="rId4"/>
    <p:sldId id="384" r:id="rId5"/>
    <p:sldId id="379" r:id="rId6"/>
    <p:sldId id="380" r:id="rId7"/>
    <p:sldId id="400" r:id="rId8"/>
    <p:sldId id="382" r:id="rId9"/>
    <p:sldId id="383" r:id="rId10"/>
    <p:sldId id="397" r:id="rId11"/>
    <p:sldId id="385" r:id="rId12"/>
    <p:sldId id="395" r:id="rId13"/>
    <p:sldId id="396" r:id="rId14"/>
    <p:sldId id="386" r:id="rId15"/>
    <p:sldId id="389" r:id="rId16"/>
    <p:sldId id="387" r:id="rId17"/>
    <p:sldId id="388" r:id="rId18"/>
    <p:sldId id="393" r:id="rId19"/>
    <p:sldId id="394" r:id="rId20"/>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CD"/>
    <a:srgbClr val="0066CC"/>
    <a:srgbClr val="B7DEE8"/>
    <a:srgbClr val="008ED2"/>
    <a:srgbClr val="F7FDFF"/>
    <a:srgbClr val="0C1B2E"/>
    <a:srgbClr val="2E2E2E"/>
    <a:srgbClr val="EFFAFF"/>
    <a:srgbClr val="FDFDFD"/>
    <a:srgbClr val="5C6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61" autoAdjust="0"/>
    <p:restoredTop sz="89158" autoAdjust="0"/>
  </p:normalViewPr>
  <p:slideViewPr>
    <p:cSldViewPr snapToGrid="0">
      <p:cViewPr>
        <p:scale>
          <a:sx n="125" d="100"/>
          <a:sy n="125" d="100"/>
        </p:scale>
        <p:origin x="154" y="-259"/>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4" d="100"/>
          <a:sy n="74" d="100"/>
        </p:scale>
        <p:origin x="30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8DDFE-6842-4135-BCB6-ACA41710FB1D}"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zh-TW" altLang="en-US"/>
        </a:p>
      </dgm:t>
    </dgm:pt>
    <dgm:pt modelId="{01448525-9070-4B5D-AAA9-A820505C5FE7}">
      <dgm:prSet phldrT="[文字]" custT="1"/>
      <dgm:spPr/>
      <dgm:t>
        <a:bodyPr/>
        <a:lstStyle/>
        <a:p>
          <a:r>
            <a:rPr lang="en-US" altLang="zh-TW" sz="1400" b="1" dirty="0"/>
            <a:t>Recording</a:t>
          </a:r>
          <a:endParaRPr lang="zh-TW" altLang="en-US" sz="1400" b="1" dirty="0"/>
        </a:p>
      </dgm:t>
    </dgm:pt>
    <dgm:pt modelId="{DFB31A75-761D-4D26-B272-F821F44B79DA}" type="parTrans" cxnId="{A602A315-4F7C-4A09-A138-7DFD0BACDD72}">
      <dgm:prSet/>
      <dgm:spPr/>
      <dgm:t>
        <a:bodyPr/>
        <a:lstStyle/>
        <a:p>
          <a:endParaRPr lang="zh-TW" altLang="en-US" sz="2000"/>
        </a:p>
      </dgm:t>
    </dgm:pt>
    <dgm:pt modelId="{959AF94C-DCD8-4ACE-B92F-023A9FE96FDA}" type="sibTrans" cxnId="{A602A315-4F7C-4A09-A138-7DFD0BACDD72}">
      <dgm:prSet custT="1"/>
      <dgm:spPr>
        <a:solidFill>
          <a:schemeClr val="bg2"/>
        </a:solidFill>
      </dgm:spPr>
      <dgm:t>
        <a:bodyPr/>
        <a:lstStyle/>
        <a:p>
          <a:endParaRPr lang="zh-TW" altLang="en-US" sz="1000"/>
        </a:p>
      </dgm:t>
    </dgm:pt>
    <dgm:pt modelId="{4F999B88-37B5-4EFC-9B65-0F6123F70C09}">
      <dgm:prSet phldrT="[文字]" custT="1"/>
      <dgm:spPr/>
      <dgm:t>
        <a:bodyPr/>
        <a:lstStyle/>
        <a:p>
          <a:r>
            <a:rPr lang="en-US" altLang="zh-TW" sz="1400" b="1" dirty="0"/>
            <a:t>Stream</a:t>
          </a:r>
          <a:endParaRPr lang="zh-TW" altLang="en-US" sz="1400" b="1" dirty="0"/>
        </a:p>
      </dgm:t>
    </dgm:pt>
    <dgm:pt modelId="{BC74D013-05AE-48EA-BA08-2DD347714874}" type="parTrans" cxnId="{9C479590-B45F-4F00-9D40-2494B7C61267}">
      <dgm:prSet/>
      <dgm:spPr/>
      <dgm:t>
        <a:bodyPr/>
        <a:lstStyle/>
        <a:p>
          <a:endParaRPr lang="zh-TW" altLang="en-US" sz="2000"/>
        </a:p>
      </dgm:t>
    </dgm:pt>
    <dgm:pt modelId="{BFAB75B4-869F-46F8-A699-1CE0D3E82C2D}" type="sibTrans" cxnId="{9C479590-B45F-4F00-9D40-2494B7C61267}">
      <dgm:prSet custT="1"/>
      <dgm:spPr>
        <a:solidFill>
          <a:schemeClr val="bg2"/>
        </a:solidFill>
      </dgm:spPr>
      <dgm:t>
        <a:bodyPr/>
        <a:lstStyle/>
        <a:p>
          <a:endParaRPr lang="zh-TW" altLang="en-US" sz="1000"/>
        </a:p>
      </dgm:t>
    </dgm:pt>
    <dgm:pt modelId="{8B84503C-98BC-439C-8EBF-3886C70AE6A2}">
      <dgm:prSet phldrT="[文字]" custT="1"/>
      <dgm:spPr/>
      <dgm:t>
        <a:bodyPr/>
        <a:lstStyle/>
        <a:p>
          <a:r>
            <a:rPr lang="en-US" altLang="zh-TW" sz="1400" b="1" dirty="0"/>
            <a:t>Store</a:t>
          </a:r>
          <a:endParaRPr lang="zh-TW" altLang="en-US" sz="1400" b="1" dirty="0"/>
        </a:p>
      </dgm:t>
    </dgm:pt>
    <dgm:pt modelId="{F4B2345A-631A-4CEA-87B6-7091BF77A818}" type="parTrans" cxnId="{4C22F75F-F4DB-4BA3-9776-1069F4E854E1}">
      <dgm:prSet/>
      <dgm:spPr/>
      <dgm:t>
        <a:bodyPr/>
        <a:lstStyle/>
        <a:p>
          <a:endParaRPr lang="zh-TW" altLang="en-US" sz="2000"/>
        </a:p>
      </dgm:t>
    </dgm:pt>
    <dgm:pt modelId="{B9FA0E63-309C-4182-88E6-0436ED7A882A}" type="sibTrans" cxnId="{4C22F75F-F4DB-4BA3-9776-1069F4E854E1}">
      <dgm:prSet custT="1"/>
      <dgm:spPr>
        <a:solidFill>
          <a:schemeClr val="bg2"/>
        </a:solidFill>
      </dgm:spPr>
      <dgm:t>
        <a:bodyPr/>
        <a:lstStyle/>
        <a:p>
          <a:endParaRPr lang="zh-TW" altLang="en-US" sz="1000" dirty="0"/>
        </a:p>
      </dgm:t>
    </dgm:pt>
    <dgm:pt modelId="{DAF6EE0C-9F38-492C-AE05-397DEB73E36A}">
      <dgm:prSet phldrT="[文字]" custT="1"/>
      <dgm:spPr/>
      <dgm:t>
        <a:bodyPr/>
        <a:lstStyle/>
        <a:p>
          <a:r>
            <a:rPr lang="en-US" altLang="zh-TW" sz="1400" b="1" dirty="0"/>
            <a:t>Produce</a:t>
          </a:r>
          <a:endParaRPr lang="zh-TW" altLang="en-US" sz="1400" b="1" dirty="0"/>
        </a:p>
      </dgm:t>
    </dgm:pt>
    <dgm:pt modelId="{16B78963-BC56-4E90-935E-D2B1C0291425}" type="parTrans" cxnId="{4ABFFF5F-C36C-41DA-868B-6064EC1F8933}">
      <dgm:prSet/>
      <dgm:spPr/>
      <dgm:t>
        <a:bodyPr/>
        <a:lstStyle/>
        <a:p>
          <a:endParaRPr lang="zh-TW" altLang="en-US" sz="2000"/>
        </a:p>
      </dgm:t>
    </dgm:pt>
    <dgm:pt modelId="{289CA6F6-CE85-4E6D-85D9-FC3B6CEC3D50}" type="sibTrans" cxnId="{4ABFFF5F-C36C-41DA-868B-6064EC1F8933}">
      <dgm:prSet custT="1"/>
      <dgm:spPr>
        <a:solidFill>
          <a:schemeClr val="bg2"/>
        </a:solidFill>
      </dgm:spPr>
      <dgm:t>
        <a:bodyPr/>
        <a:lstStyle/>
        <a:p>
          <a:endParaRPr lang="zh-TW" altLang="en-US" sz="1000"/>
        </a:p>
      </dgm:t>
    </dgm:pt>
    <dgm:pt modelId="{1E00F7BC-FEB7-4F16-B7E3-FE1D35932FF0}">
      <dgm:prSet phldrT="[文字]" custT="1"/>
      <dgm:spPr/>
      <dgm:t>
        <a:bodyPr/>
        <a:lstStyle/>
        <a:p>
          <a:r>
            <a:rPr lang="en-US" altLang="zh-TW" sz="1400" b="1" dirty="0"/>
            <a:t>Switch</a:t>
          </a:r>
          <a:endParaRPr lang="zh-TW" altLang="en-US" sz="1400" b="1" dirty="0"/>
        </a:p>
      </dgm:t>
    </dgm:pt>
    <dgm:pt modelId="{A331C3F4-169D-4EFA-8E44-783D42FF2949}" type="parTrans" cxnId="{7914567B-7ED3-433B-BD91-347D72760F98}">
      <dgm:prSet/>
      <dgm:spPr/>
      <dgm:t>
        <a:bodyPr/>
        <a:lstStyle/>
        <a:p>
          <a:endParaRPr lang="zh-TW" altLang="en-US" sz="2000"/>
        </a:p>
      </dgm:t>
    </dgm:pt>
    <dgm:pt modelId="{9D14693F-13B8-4DBA-A716-3FA9E44828EF}" type="sibTrans" cxnId="{7914567B-7ED3-433B-BD91-347D72760F98}">
      <dgm:prSet custT="1"/>
      <dgm:spPr>
        <a:solidFill>
          <a:schemeClr val="bg2"/>
        </a:solidFill>
      </dgm:spPr>
      <dgm:t>
        <a:bodyPr/>
        <a:lstStyle/>
        <a:p>
          <a:endParaRPr lang="zh-TW" altLang="en-US" sz="1000"/>
        </a:p>
      </dgm:t>
    </dgm:pt>
    <dgm:pt modelId="{9A0FC496-7764-485D-BC40-1D2A9C15311D}" type="pres">
      <dgm:prSet presAssocID="{3E38DDFE-6842-4135-BCB6-ACA41710FB1D}" presName="cycle" presStyleCnt="0">
        <dgm:presLayoutVars>
          <dgm:dir/>
          <dgm:resizeHandles val="exact"/>
        </dgm:presLayoutVars>
      </dgm:prSet>
      <dgm:spPr/>
    </dgm:pt>
    <dgm:pt modelId="{7C7EB0EB-EBE0-4977-9EB5-F0B2FB93F622}" type="pres">
      <dgm:prSet presAssocID="{01448525-9070-4B5D-AAA9-A820505C5FE7}" presName="node" presStyleLbl="node1" presStyleIdx="0" presStyleCnt="5" custRadScaleRad="82965" custRadScaleInc="2537">
        <dgm:presLayoutVars>
          <dgm:bulletEnabled val="1"/>
        </dgm:presLayoutVars>
      </dgm:prSet>
      <dgm:spPr/>
    </dgm:pt>
    <dgm:pt modelId="{68BCE61A-231A-4FDE-B8F1-2E20B197D795}" type="pres">
      <dgm:prSet presAssocID="{959AF94C-DCD8-4ACE-B92F-023A9FE96FDA}" presName="sibTrans" presStyleLbl="sibTrans2D1" presStyleIdx="0" presStyleCnt="5" custScaleY="63711"/>
      <dgm:spPr/>
    </dgm:pt>
    <dgm:pt modelId="{03B1F057-6AEE-4DD8-9928-DCC92458FF63}" type="pres">
      <dgm:prSet presAssocID="{959AF94C-DCD8-4ACE-B92F-023A9FE96FDA}" presName="connectorText" presStyleLbl="sibTrans2D1" presStyleIdx="0" presStyleCnt="5"/>
      <dgm:spPr/>
    </dgm:pt>
    <dgm:pt modelId="{F2F4ECB7-86B2-4C93-AFFE-4417C661E33C}" type="pres">
      <dgm:prSet presAssocID="{4F999B88-37B5-4EFC-9B65-0F6123F70C09}" presName="node" presStyleLbl="node1" presStyleIdx="1" presStyleCnt="5" custRadScaleRad="88463" custRadScaleInc="9572">
        <dgm:presLayoutVars>
          <dgm:bulletEnabled val="1"/>
        </dgm:presLayoutVars>
      </dgm:prSet>
      <dgm:spPr/>
    </dgm:pt>
    <dgm:pt modelId="{4447BFC8-EBF6-412C-A47C-ADBA11BF6D7C}" type="pres">
      <dgm:prSet presAssocID="{BFAB75B4-869F-46F8-A699-1CE0D3E82C2D}" presName="sibTrans" presStyleLbl="sibTrans2D1" presStyleIdx="1" presStyleCnt="5" custScaleY="63711" custLinFactNeighborX="40512" custLinFactNeighborY="11858"/>
      <dgm:spPr/>
    </dgm:pt>
    <dgm:pt modelId="{D041A29A-5633-4F7C-83C8-5DE81B5472BF}" type="pres">
      <dgm:prSet presAssocID="{BFAB75B4-869F-46F8-A699-1CE0D3E82C2D}" presName="connectorText" presStyleLbl="sibTrans2D1" presStyleIdx="1" presStyleCnt="5"/>
      <dgm:spPr/>
    </dgm:pt>
    <dgm:pt modelId="{90DE38AD-625E-4EDA-9021-2707C08BCD6B}" type="pres">
      <dgm:prSet presAssocID="{8B84503C-98BC-439C-8EBF-3886C70AE6A2}" presName="node" presStyleLbl="node1" presStyleIdx="2" presStyleCnt="5" custRadScaleRad="89694" custRadScaleInc="-11204">
        <dgm:presLayoutVars>
          <dgm:bulletEnabled val="1"/>
        </dgm:presLayoutVars>
      </dgm:prSet>
      <dgm:spPr/>
    </dgm:pt>
    <dgm:pt modelId="{FDB8D7C8-5E78-4591-93B4-67E007A200DF}" type="pres">
      <dgm:prSet presAssocID="{B9FA0E63-309C-4182-88E6-0436ED7A882A}" presName="sibTrans" presStyleLbl="sibTrans2D1" presStyleIdx="2" presStyleCnt="5" custScaleY="63711" custLinFactNeighborX="-1774" custLinFactNeighborY="10448"/>
      <dgm:spPr/>
    </dgm:pt>
    <dgm:pt modelId="{418157A9-2E9C-4028-95F2-0ECBA3316BDF}" type="pres">
      <dgm:prSet presAssocID="{B9FA0E63-309C-4182-88E6-0436ED7A882A}" presName="connectorText" presStyleLbl="sibTrans2D1" presStyleIdx="2" presStyleCnt="5"/>
      <dgm:spPr/>
    </dgm:pt>
    <dgm:pt modelId="{43828012-D3FA-46A9-9BA5-5BE65F91F220}" type="pres">
      <dgm:prSet presAssocID="{DAF6EE0C-9F38-492C-AE05-397DEB73E36A}" presName="node" presStyleLbl="node1" presStyleIdx="3" presStyleCnt="5" custRadScaleRad="79717" custRadScaleInc="-15235">
        <dgm:presLayoutVars>
          <dgm:bulletEnabled val="1"/>
        </dgm:presLayoutVars>
      </dgm:prSet>
      <dgm:spPr/>
    </dgm:pt>
    <dgm:pt modelId="{F283C6A3-6EF3-4C90-80E8-FB57267DBA18}" type="pres">
      <dgm:prSet presAssocID="{289CA6F6-CE85-4E6D-85D9-FC3B6CEC3D50}" presName="sibTrans" presStyleLbl="sibTrans2D1" presStyleIdx="3" presStyleCnt="5" custScaleY="63711" custLinFactNeighborX="-36911" custLinFactNeighborY="5817"/>
      <dgm:spPr/>
    </dgm:pt>
    <dgm:pt modelId="{8C00F213-673D-4B8F-9F8F-EEEEAD06B433}" type="pres">
      <dgm:prSet presAssocID="{289CA6F6-CE85-4E6D-85D9-FC3B6CEC3D50}" presName="connectorText" presStyleLbl="sibTrans2D1" presStyleIdx="3" presStyleCnt="5"/>
      <dgm:spPr/>
    </dgm:pt>
    <dgm:pt modelId="{8C3FBC45-C2C4-458B-9D90-ACD193763099}" type="pres">
      <dgm:prSet presAssocID="{1E00F7BC-FEB7-4F16-B7E3-FE1D35932FF0}" presName="node" presStyleLbl="node1" presStyleIdx="4" presStyleCnt="5" custRadScaleRad="82297" custRadScaleInc="-6468">
        <dgm:presLayoutVars>
          <dgm:bulletEnabled val="1"/>
        </dgm:presLayoutVars>
      </dgm:prSet>
      <dgm:spPr/>
    </dgm:pt>
    <dgm:pt modelId="{042072B0-E9C3-4CCD-B4A9-0B7C207E9185}" type="pres">
      <dgm:prSet presAssocID="{9D14693F-13B8-4DBA-A716-3FA9E44828EF}" presName="sibTrans" presStyleLbl="sibTrans2D1" presStyleIdx="4" presStyleCnt="5" custScaleY="63711"/>
      <dgm:spPr/>
    </dgm:pt>
    <dgm:pt modelId="{BFDCB8E4-A51E-4417-B8A1-C32A981AFE1B}" type="pres">
      <dgm:prSet presAssocID="{9D14693F-13B8-4DBA-A716-3FA9E44828EF}" presName="connectorText" presStyleLbl="sibTrans2D1" presStyleIdx="4" presStyleCnt="5"/>
      <dgm:spPr/>
    </dgm:pt>
  </dgm:ptLst>
  <dgm:cxnLst>
    <dgm:cxn modelId="{54BA370E-1F64-4528-A6F3-EAF96B9BA505}" type="presOf" srcId="{B9FA0E63-309C-4182-88E6-0436ED7A882A}" destId="{FDB8D7C8-5E78-4591-93B4-67E007A200DF}" srcOrd="0" destOrd="0" presId="urn:microsoft.com/office/officeart/2005/8/layout/cycle2"/>
    <dgm:cxn modelId="{D1447E12-1B8D-43EC-BCD2-A1712CAE9E6B}" type="presOf" srcId="{3E38DDFE-6842-4135-BCB6-ACA41710FB1D}" destId="{9A0FC496-7764-485D-BC40-1D2A9C15311D}" srcOrd="0" destOrd="0" presId="urn:microsoft.com/office/officeart/2005/8/layout/cycle2"/>
    <dgm:cxn modelId="{A602A315-4F7C-4A09-A138-7DFD0BACDD72}" srcId="{3E38DDFE-6842-4135-BCB6-ACA41710FB1D}" destId="{01448525-9070-4B5D-AAA9-A820505C5FE7}" srcOrd="0" destOrd="0" parTransId="{DFB31A75-761D-4D26-B272-F821F44B79DA}" sibTransId="{959AF94C-DCD8-4ACE-B92F-023A9FE96FDA}"/>
    <dgm:cxn modelId="{407A2719-EE0A-47D3-BF50-2E1C2A4849BB}" type="presOf" srcId="{B9FA0E63-309C-4182-88E6-0436ED7A882A}" destId="{418157A9-2E9C-4028-95F2-0ECBA3316BDF}" srcOrd="1" destOrd="0" presId="urn:microsoft.com/office/officeart/2005/8/layout/cycle2"/>
    <dgm:cxn modelId="{139F362A-68A4-4B4F-9051-D4AE4864F12E}" type="presOf" srcId="{959AF94C-DCD8-4ACE-B92F-023A9FE96FDA}" destId="{68BCE61A-231A-4FDE-B8F1-2E20B197D795}" srcOrd="0" destOrd="0" presId="urn:microsoft.com/office/officeart/2005/8/layout/cycle2"/>
    <dgm:cxn modelId="{4C22F75F-F4DB-4BA3-9776-1069F4E854E1}" srcId="{3E38DDFE-6842-4135-BCB6-ACA41710FB1D}" destId="{8B84503C-98BC-439C-8EBF-3886C70AE6A2}" srcOrd="2" destOrd="0" parTransId="{F4B2345A-631A-4CEA-87B6-7091BF77A818}" sibTransId="{B9FA0E63-309C-4182-88E6-0436ED7A882A}"/>
    <dgm:cxn modelId="{4ABFFF5F-C36C-41DA-868B-6064EC1F8933}" srcId="{3E38DDFE-6842-4135-BCB6-ACA41710FB1D}" destId="{DAF6EE0C-9F38-492C-AE05-397DEB73E36A}" srcOrd="3" destOrd="0" parTransId="{16B78963-BC56-4E90-935E-D2B1C0291425}" sibTransId="{289CA6F6-CE85-4E6D-85D9-FC3B6CEC3D50}"/>
    <dgm:cxn modelId="{425A8162-8C96-4A38-8C86-A9CE189A85E0}" type="presOf" srcId="{9D14693F-13B8-4DBA-A716-3FA9E44828EF}" destId="{042072B0-E9C3-4CCD-B4A9-0B7C207E9185}" srcOrd="0" destOrd="0" presId="urn:microsoft.com/office/officeart/2005/8/layout/cycle2"/>
    <dgm:cxn modelId="{5188E642-6E0F-4C9E-A01F-2688D5B6C6DA}" type="presOf" srcId="{959AF94C-DCD8-4ACE-B92F-023A9FE96FDA}" destId="{03B1F057-6AEE-4DD8-9928-DCC92458FF63}" srcOrd="1" destOrd="0" presId="urn:microsoft.com/office/officeart/2005/8/layout/cycle2"/>
    <dgm:cxn modelId="{A4BE7647-81CD-4D93-80B8-0F66D47BCC60}" type="presOf" srcId="{289CA6F6-CE85-4E6D-85D9-FC3B6CEC3D50}" destId="{F283C6A3-6EF3-4C90-80E8-FB57267DBA18}" srcOrd="0" destOrd="0" presId="urn:microsoft.com/office/officeart/2005/8/layout/cycle2"/>
    <dgm:cxn modelId="{60317D47-8675-4D46-9E73-F5008E9D8DD1}" type="presOf" srcId="{BFAB75B4-869F-46F8-A699-1CE0D3E82C2D}" destId="{D041A29A-5633-4F7C-83C8-5DE81B5472BF}" srcOrd="1" destOrd="0" presId="urn:microsoft.com/office/officeart/2005/8/layout/cycle2"/>
    <dgm:cxn modelId="{1B86E347-4F52-4A18-9363-0F48DAE83170}" type="presOf" srcId="{4F999B88-37B5-4EFC-9B65-0F6123F70C09}" destId="{F2F4ECB7-86B2-4C93-AFFE-4417C661E33C}" srcOrd="0" destOrd="0" presId="urn:microsoft.com/office/officeart/2005/8/layout/cycle2"/>
    <dgm:cxn modelId="{7914567B-7ED3-433B-BD91-347D72760F98}" srcId="{3E38DDFE-6842-4135-BCB6-ACA41710FB1D}" destId="{1E00F7BC-FEB7-4F16-B7E3-FE1D35932FF0}" srcOrd="4" destOrd="0" parTransId="{A331C3F4-169D-4EFA-8E44-783D42FF2949}" sibTransId="{9D14693F-13B8-4DBA-A716-3FA9E44828EF}"/>
    <dgm:cxn modelId="{F0017086-1320-4471-9C28-384716AB1E4A}" type="presOf" srcId="{289CA6F6-CE85-4E6D-85D9-FC3B6CEC3D50}" destId="{8C00F213-673D-4B8F-9F8F-EEEEAD06B433}" srcOrd="1" destOrd="0" presId="urn:microsoft.com/office/officeart/2005/8/layout/cycle2"/>
    <dgm:cxn modelId="{FF08178B-E2F4-4F15-9729-14925062A448}" type="presOf" srcId="{01448525-9070-4B5D-AAA9-A820505C5FE7}" destId="{7C7EB0EB-EBE0-4977-9EB5-F0B2FB93F622}" srcOrd="0" destOrd="0" presId="urn:microsoft.com/office/officeart/2005/8/layout/cycle2"/>
    <dgm:cxn modelId="{79FB2D8C-4D64-4DAA-A019-B47B4FDD4BCE}" type="presOf" srcId="{DAF6EE0C-9F38-492C-AE05-397DEB73E36A}" destId="{43828012-D3FA-46A9-9BA5-5BE65F91F220}" srcOrd="0" destOrd="0" presId="urn:microsoft.com/office/officeart/2005/8/layout/cycle2"/>
    <dgm:cxn modelId="{9C479590-B45F-4F00-9D40-2494B7C61267}" srcId="{3E38DDFE-6842-4135-BCB6-ACA41710FB1D}" destId="{4F999B88-37B5-4EFC-9B65-0F6123F70C09}" srcOrd="1" destOrd="0" parTransId="{BC74D013-05AE-48EA-BA08-2DD347714874}" sibTransId="{BFAB75B4-869F-46F8-A699-1CE0D3E82C2D}"/>
    <dgm:cxn modelId="{842C2791-6AED-456D-8A22-90D6CA7D0015}" type="presOf" srcId="{1E00F7BC-FEB7-4F16-B7E3-FE1D35932FF0}" destId="{8C3FBC45-C2C4-458B-9D90-ACD193763099}" srcOrd="0" destOrd="0" presId="urn:microsoft.com/office/officeart/2005/8/layout/cycle2"/>
    <dgm:cxn modelId="{EBD750B3-92C5-4B7C-9314-3978BC1DF19B}" type="presOf" srcId="{8B84503C-98BC-439C-8EBF-3886C70AE6A2}" destId="{90DE38AD-625E-4EDA-9021-2707C08BCD6B}" srcOrd="0" destOrd="0" presId="urn:microsoft.com/office/officeart/2005/8/layout/cycle2"/>
    <dgm:cxn modelId="{6808B8E1-5EB9-48AE-9D91-0CB251F23B64}" type="presOf" srcId="{9D14693F-13B8-4DBA-A716-3FA9E44828EF}" destId="{BFDCB8E4-A51E-4417-B8A1-C32A981AFE1B}" srcOrd="1" destOrd="0" presId="urn:microsoft.com/office/officeart/2005/8/layout/cycle2"/>
    <dgm:cxn modelId="{55C8E8EB-EC22-4D89-AD5B-B6A769A9F342}" type="presOf" srcId="{BFAB75B4-869F-46F8-A699-1CE0D3E82C2D}" destId="{4447BFC8-EBF6-412C-A47C-ADBA11BF6D7C}" srcOrd="0" destOrd="0" presId="urn:microsoft.com/office/officeart/2005/8/layout/cycle2"/>
    <dgm:cxn modelId="{E7F7F3B0-AAB2-411D-BA86-5A4359C2E107}" type="presParOf" srcId="{9A0FC496-7764-485D-BC40-1D2A9C15311D}" destId="{7C7EB0EB-EBE0-4977-9EB5-F0B2FB93F622}" srcOrd="0" destOrd="0" presId="urn:microsoft.com/office/officeart/2005/8/layout/cycle2"/>
    <dgm:cxn modelId="{647593AA-312E-410C-9D29-7B211C9A9847}" type="presParOf" srcId="{9A0FC496-7764-485D-BC40-1D2A9C15311D}" destId="{68BCE61A-231A-4FDE-B8F1-2E20B197D795}" srcOrd="1" destOrd="0" presId="urn:microsoft.com/office/officeart/2005/8/layout/cycle2"/>
    <dgm:cxn modelId="{466657B7-2332-4A60-A501-3C2057D84CA1}" type="presParOf" srcId="{68BCE61A-231A-4FDE-B8F1-2E20B197D795}" destId="{03B1F057-6AEE-4DD8-9928-DCC92458FF63}" srcOrd="0" destOrd="0" presId="urn:microsoft.com/office/officeart/2005/8/layout/cycle2"/>
    <dgm:cxn modelId="{C713B6FB-0EEC-422D-A66C-751DE5582F31}" type="presParOf" srcId="{9A0FC496-7764-485D-BC40-1D2A9C15311D}" destId="{F2F4ECB7-86B2-4C93-AFFE-4417C661E33C}" srcOrd="2" destOrd="0" presId="urn:microsoft.com/office/officeart/2005/8/layout/cycle2"/>
    <dgm:cxn modelId="{3EC8C9D6-EF26-4712-992E-834AC25FC216}" type="presParOf" srcId="{9A0FC496-7764-485D-BC40-1D2A9C15311D}" destId="{4447BFC8-EBF6-412C-A47C-ADBA11BF6D7C}" srcOrd="3" destOrd="0" presId="urn:microsoft.com/office/officeart/2005/8/layout/cycle2"/>
    <dgm:cxn modelId="{3DA7A7F1-C272-413F-AD61-DC88553F227D}" type="presParOf" srcId="{4447BFC8-EBF6-412C-A47C-ADBA11BF6D7C}" destId="{D041A29A-5633-4F7C-83C8-5DE81B5472BF}" srcOrd="0" destOrd="0" presId="urn:microsoft.com/office/officeart/2005/8/layout/cycle2"/>
    <dgm:cxn modelId="{AD543716-1BBE-4B9E-9A98-84501E8E222A}" type="presParOf" srcId="{9A0FC496-7764-485D-BC40-1D2A9C15311D}" destId="{90DE38AD-625E-4EDA-9021-2707C08BCD6B}" srcOrd="4" destOrd="0" presId="urn:microsoft.com/office/officeart/2005/8/layout/cycle2"/>
    <dgm:cxn modelId="{762F8DBB-1811-482E-B590-87E850B15325}" type="presParOf" srcId="{9A0FC496-7764-485D-BC40-1D2A9C15311D}" destId="{FDB8D7C8-5E78-4591-93B4-67E007A200DF}" srcOrd="5" destOrd="0" presId="urn:microsoft.com/office/officeart/2005/8/layout/cycle2"/>
    <dgm:cxn modelId="{FA15A03B-401D-418A-9ADE-52ED4782C9C8}" type="presParOf" srcId="{FDB8D7C8-5E78-4591-93B4-67E007A200DF}" destId="{418157A9-2E9C-4028-95F2-0ECBA3316BDF}" srcOrd="0" destOrd="0" presId="urn:microsoft.com/office/officeart/2005/8/layout/cycle2"/>
    <dgm:cxn modelId="{31309F3D-E4D8-4DE3-B34F-906ABBEE9093}" type="presParOf" srcId="{9A0FC496-7764-485D-BC40-1D2A9C15311D}" destId="{43828012-D3FA-46A9-9BA5-5BE65F91F220}" srcOrd="6" destOrd="0" presId="urn:microsoft.com/office/officeart/2005/8/layout/cycle2"/>
    <dgm:cxn modelId="{3B9B0683-EA03-42A6-BF30-83801CA09AC9}" type="presParOf" srcId="{9A0FC496-7764-485D-BC40-1D2A9C15311D}" destId="{F283C6A3-6EF3-4C90-80E8-FB57267DBA18}" srcOrd="7" destOrd="0" presId="urn:microsoft.com/office/officeart/2005/8/layout/cycle2"/>
    <dgm:cxn modelId="{B6682F38-C852-4AA4-9F64-66E3B2C13E3B}" type="presParOf" srcId="{F283C6A3-6EF3-4C90-80E8-FB57267DBA18}" destId="{8C00F213-673D-4B8F-9F8F-EEEEAD06B433}" srcOrd="0" destOrd="0" presId="urn:microsoft.com/office/officeart/2005/8/layout/cycle2"/>
    <dgm:cxn modelId="{BEBF779F-9AC6-4E8E-A772-D73A0518E52E}" type="presParOf" srcId="{9A0FC496-7764-485D-BC40-1D2A9C15311D}" destId="{8C3FBC45-C2C4-458B-9D90-ACD193763099}" srcOrd="8" destOrd="0" presId="urn:microsoft.com/office/officeart/2005/8/layout/cycle2"/>
    <dgm:cxn modelId="{C6866820-C9C3-4D6B-9D6B-71F6357C07F0}" type="presParOf" srcId="{9A0FC496-7764-485D-BC40-1D2A9C15311D}" destId="{042072B0-E9C3-4CCD-B4A9-0B7C207E9185}" srcOrd="9" destOrd="0" presId="urn:microsoft.com/office/officeart/2005/8/layout/cycle2"/>
    <dgm:cxn modelId="{F3CE32B7-0B5D-42C5-913E-86100567A5D8}" type="presParOf" srcId="{042072B0-E9C3-4CCD-B4A9-0B7C207E9185}" destId="{BFDCB8E4-A51E-4417-B8A1-C32A981AFE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EB0EB-EBE0-4977-9EB5-F0B2FB93F622}">
      <dsp:nvSpPr>
        <dsp:cNvPr id="0" name=""/>
        <dsp:cNvSpPr/>
      </dsp:nvSpPr>
      <dsp:spPr>
        <a:xfrm>
          <a:off x="2661881" y="241053"/>
          <a:ext cx="1100973" cy="11009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Recording</a:t>
          </a:r>
          <a:endParaRPr lang="zh-TW" altLang="en-US" sz="1400" b="1" kern="1200" dirty="0"/>
        </a:p>
      </dsp:txBody>
      <dsp:txXfrm>
        <a:off x="2823115" y="402287"/>
        <a:ext cx="778505" cy="778505"/>
      </dsp:txXfrm>
    </dsp:sp>
    <dsp:sp modelId="{68BCE61A-231A-4FDE-B8F1-2E20B197D795}">
      <dsp:nvSpPr>
        <dsp:cNvPr id="0" name=""/>
        <dsp:cNvSpPr/>
      </dsp:nvSpPr>
      <dsp:spPr>
        <a:xfrm rot="2145956">
          <a:off x="3705450" y="1097273"/>
          <a:ext cx="191373"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710864" y="1127842"/>
        <a:ext cx="133961" cy="142042"/>
      </dsp:txXfrm>
    </dsp:sp>
    <dsp:sp modelId="{F2F4ECB7-86B2-4C93-AFFE-4417C661E33C}">
      <dsp:nvSpPr>
        <dsp:cNvPr id="0" name=""/>
        <dsp:cNvSpPr/>
      </dsp:nvSpPr>
      <dsp:spPr>
        <a:xfrm>
          <a:off x="3848208" y="1095587"/>
          <a:ext cx="1100973" cy="1100973"/>
        </a:xfrm>
        <a:prstGeom prst="ellipse">
          <a:avLst/>
        </a:prstGeom>
        <a:solidFill>
          <a:schemeClr val="accent2">
            <a:hueOff val="-330843"/>
            <a:satOff val="37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Stream</a:t>
          </a:r>
          <a:endParaRPr lang="zh-TW" altLang="en-US" sz="1400" b="1" kern="1200" dirty="0"/>
        </a:p>
      </dsp:txBody>
      <dsp:txXfrm>
        <a:off x="4009442" y="1256821"/>
        <a:ext cx="778505" cy="778505"/>
      </dsp:txXfrm>
    </dsp:sp>
    <dsp:sp modelId="{4447BFC8-EBF6-412C-A47C-ADBA11BF6D7C}">
      <dsp:nvSpPr>
        <dsp:cNvPr id="0" name=""/>
        <dsp:cNvSpPr/>
      </dsp:nvSpPr>
      <dsp:spPr>
        <a:xfrm rot="6424744">
          <a:off x="4191286" y="2207998"/>
          <a:ext cx="125774"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rot="10800000">
        <a:off x="4215693" y="2237311"/>
        <a:ext cx="88042" cy="142042"/>
      </dsp:txXfrm>
    </dsp:sp>
    <dsp:sp modelId="{90DE38AD-625E-4EDA-9021-2707C08BCD6B}">
      <dsp:nvSpPr>
        <dsp:cNvPr id="0" name=""/>
        <dsp:cNvSpPr/>
      </dsp:nvSpPr>
      <dsp:spPr>
        <a:xfrm>
          <a:off x="3455167" y="2374853"/>
          <a:ext cx="1100973" cy="1100973"/>
        </a:xfrm>
        <a:prstGeom prst="ellipse">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Store</a:t>
          </a:r>
          <a:endParaRPr lang="zh-TW" altLang="en-US" sz="1400" b="1" kern="1200" dirty="0"/>
        </a:p>
      </dsp:txBody>
      <dsp:txXfrm>
        <a:off x="3616401" y="2536087"/>
        <a:ext cx="778505" cy="778505"/>
      </dsp:txXfrm>
    </dsp:sp>
    <dsp:sp modelId="{FDB8D7C8-5E78-4591-93B4-67E007A200DF}">
      <dsp:nvSpPr>
        <dsp:cNvPr id="0" name=""/>
        <dsp:cNvSpPr/>
      </dsp:nvSpPr>
      <dsp:spPr>
        <a:xfrm rot="10800011">
          <a:off x="3242122" y="2845792"/>
          <a:ext cx="148687"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dirty="0"/>
        </a:p>
      </dsp:txBody>
      <dsp:txXfrm rot="10800000">
        <a:off x="3286728" y="2893139"/>
        <a:ext cx="104081" cy="142042"/>
      </dsp:txXfrm>
    </dsp:sp>
    <dsp:sp modelId="{43828012-D3FA-46A9-9BA5-5BE65F91F220}">
      <dsp:nvSpPr>
        <dsp:cNvPr id="0" name=""/>
        <dsp:cNvSpPr/>
      </dsp:nvSpPr>
      <dsp:spPr>
        <a:xfrm>
          <a:off x="2073651" y="2374848"/>
          <a:ext cx="1100973" cy="1100973"/>
        </a:xfrm>
        <a:prstGeom prst="ellipse">
          <a:avLst/>
        </a:prstGeom>
        <a:solidFill>
          <a:schemeClr val="accent2">
            <a:hueOff val="-992530"/>
            <a:satOff val="1119"/>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Produce</a:t>
          </a:r>
          <a:endParaRPr lang="zh-TW" altLang="en-US" sz="1400" b="1" kern="1200" dirty="0"/>
        </a:p>
      </dsp:txBody>
      <dsp:txXfrm>
        <a:off x="2234885" y="2536082"/>
        <a:ext cx="778505" cy="778505"/>
      </dsp:txXfrm>
    </dsp:sp>
    <dsp:sp modelId="{F283C6A3-6EF3-4C90-80E8-FB57267DBA18}">
      <dsp:nvSpPr>
        <dsp:cNvPr id="0" name=""/>
        <dsp:cNvSpPr/>
      </dsp:nvSpPr>
      <dsp:spPr>
        <a:xfrm rot="14814474">
          <a:off x="2219669" y="2192948"/>
          <a:ext cx="153549"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rot="10800000">
        <a:off x="2251735" y="2261482"/>
        <a:ext cx="107484" cy="142042"/>
      </dsp:txXfrm>
    </dsp:sp>
    <dsp:sp modelId="{8C3FBC45-C2C4-458B-9D90-ACD193763099}">
      <dsp:nvSpPr>
        <dsp:cNvPr id="0" name=""/>
        <dsp:cNvSpPr/>
      </dsp:nvSpPr>
      <dsp:spPr>
        <a:xfrm>
          <a:off x="1528208" y="1095587"/>
          <a:ext cx="1100973" cy="1100973"/>
        </a:xfrm>
        <a:prstGeom prst="ellipse">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Switch</a:t>
          </a:r>
          <a:endParaRPr lang="zh-TW" altLang="en-US" sz="1400" b="1" kern="1200" dirty="0"/>
        </a:p>
      </dsp:txBody>
      <dsp:txXfrm>
        <a:off x="1689442" y="1256821"/>
        <a:ext cx="778505" cy="778505"/>
      </dsp:txXfrm>
    </dsp:sp>
    <dsp:sp modelId="{042072B0-E9C3-4CCD-B4A9-0B7C207E9185}">
      <dsp:nvSpPr>
        <dsp:cNvPr id="0" name=""/>
        <dsp:cNvSpPr/>
      </dsp:nvSpPr>
      <dsp:spPr>
        <a:xfrm rot="19379515">
          <a:off x="2557261" y="1103316"/>
          <a:ext cx="168905"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2562365" y="1165913"/>
        <a:ext cx="118234" cy="1420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B827D0-2A0E-4E58-B523-9EFE9E2FCE05}" type="datetimeFigureOut">
              <a:rPr lang="zh-TW" altLang="en-US" smtClean="0"/>
              <a:t>2023/3/1</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08D06D-F551-4267-BCCB-F5C25D44EAF7}" type="slidenum">
              <a:rPr lang="zh-TW" altLang="en-US" smtClean="0"/>
              <a:t>‹#›</a:t>
            </a:fld>
            <a:endParaRPr lang="zh-TW" altLang="en-US"/>
          </a:p>
        </p:txBody>
      </p:sp>
    </p:spTree>
    <p:extLst>
      <p:ext uri="{BB962C8B-B14F-4D97-AF65-F5344CB8AC3E}">
        <p14:creationId xmlns:p14="http://schemas.microsoft.com/office/powerpoint/2010/main" val="348950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2A1D6-0F22-47CB-BED3-91C804A50AC7}" type="datetimeFigureOut">
              <a:rPr lang="zh-TW" altLang="en-US" smtClean="0"/>
              <a:t>2023/3/1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4026A-57D6-4A76-ACEB-FC91802D8586}" type="slidenum">
              <a:rPr lang="zh-TW" altLang="en-US" smtClean="0"/>
              <a:t>‹#›</a:t>
            </a:fld>
            <a:endParaRPr lang="zh-TW" altLang="en-US"/>
          </a:p>
        </p:txBody>
      </p:sp>
    </p:spTree>
    <p:extLst>
      <p:ext uri="{BB962C8B-B14F-4D97-AF65-F5344CB8AC3E}">
        <p14:creationId xmlns:p14="http://schemas.microsoft.com/office/powerpoint/2010/main" val="28134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zh-TW" dirty="0"/>
              <a:t>Let’s see</a:t>
            </a:r>
            <a:r>
              <a:rPr lang="en-US" altLang="zh-TW" baseline="0" dirty="0"/>
              <a:t> the new product </a:t>
            </a:r>
            <a:r>
              <a:rPr lang="en-US" altLang="zh-TW" dirty="0"/>
              <a:t>introduction.</a:t>
            </a:r>
            <a:r>
              <a:rPr lang="en-US" altLang="zh-TW" baseline="0" dirty="0"/>
              <a:t> </a:t>
            </a:r>
            <a:r>
              <a:rPr lang="en-US" altLang="zh-TW" dirty="0"/>
              <a:t>LC100N - 2 channel NDI </a:t>
            </a:r>
            <a:r>
              <a:rPr lang="en-US" altLang="zh-TW" sz="1200" b="0" dirty="0">
                <a:solidFill>
                  <a:schemeClr val="bg1"/>
                </a:solidFill>
              </a:rPr>
              <a:t>Recorder and Streaming</a:t>
            </a:r>
            <a:r>
              <a:rPr lang="zh-TW" altLang="en-US" sz="1200" b="0" dirty="0">
                <a:solidFill>
                  <a:schemeClr val="bg1"/>
                </a:solidFill>
              </a:rPr>
              <a:t> </a:t>
            </a:r>
            <a:r>
              <a:rPr lang="en-US" altLang="zh-TW" sz="1200" b="0" dirty="0">
                <a:solidFill>
                  <a:schemeClr val="bg1"/>
                </a:solidFill>
              </a:rPr>
              <a:t>Media</a:t>
            </a:r>
            <a:r>
              <a:rPr lang="zh-TW" altLang="en-US" sz="1200" b="0" dirty="0">
                <a:solidFill>
                  <a:srgbClr val="000000"/>
                </a:solidFill>
                <a:latin typeface="Noto Sans" panose="020B0502040504020204" pitchFamily="34" charset="0"/>
              </a:rPr>
              <a:t> </a:t>
            </a:r>
            <a:r>
              <a:rPr lang="en-US" altLang="zh-TW" sz="1200" b="0" dirty="0">
                <a:solidFill>
                  <a:schemeClr val="bg1"/>
                </a:solidFill>
              </a:rPr>
              <a:t>Processor.</a:t>
            </a:r>
            <a:endParaRPr lang="zh-TW" altLang="en-US" dirty="0"/>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719138" eaLnBrk="0" hangingPunct="0">
              <a:spcBef>
                <a:spcPct val="30000"/>
              </a:spcBef>
              <a:defRPr sz="900">
                <a:solidFill>
                  <a:schemeClr val="tx1"/>
                </a:solidFill>
                <a:latin typeface="Calibri" pitchFamily="34" charset="0"/>
                <a:ea typeface="新細明體" pitchFamily="18" charset="-120"/>
              </a:defRPr>
            </a:lvl1pPr>
            <a:lvl2pPr marL="742950" indent="-285750" defTabSz="719138" eaLnBrk="0" hangingPunct="0">
              <a:spcBef>
                <a:spcPct val="30000"/>
              </a:spcBef>
              <a:defRPr sz="900">
                <a:solidFill>
                  <a:schemeClr val="tx1"/>
                </a:solidFill>
                <a:latin typeface="Calibri" pitchFamily="34" charset="0"/>
                <a:ea typeface="新細明體" pitchFamily="18" charset="-120"/>
              </a:defRPr>
            </a:lvl2pPr>
            <a:lvl3pPr marL="1143000" indent="-228600" defTabSz="719138" eaLnBrk="0" hangingPunct="0">
              <a:spcBef>
                <a:spcPct val="30000"/>
              </a:spcBef>
              <a:defRPr sz="900">
                <a:solidFill>
                  <a:schemeClr val="tx1"/>
                </a:solidFill>
                <a:latin typeface="Calibri" pitchFamily="34" charset="0"/>
                <a:ea typeface="新細明體" pitchFamily="18" charset="-120"/>
              </a:defRPr>
            </a:lvl3pPr>
            <a:lvl4pPr marL="1600200" indent="-228600" defTabSz="719138" eaLnBrk="0" hangingPunct="0">
              <a:spcBef>
                <a:spcPct val="30000"/>
              </a:spcBef>
              <a:defRPr sz="900">
                <a:solidFill>
                  <a:schemeClr val="tx1"/>
                </a:solidFill>
                <a:latin typeface="Calibri" pitchFamily="34" charset="0"/>
                <a:ea typeface="新細明體" pitchFamily="18" charset="-120"/>
              </a:defRPr>
            </a:lvl4pPr>
            <a:lvl5pPr marL="2057400" indent="-228600" defTabSz="719138" eaLnBrk="0" hangingPunct="0">
              <a:spcBef>
                <a:spcPct val="30000"/>
              </a:spcBef>
              <a:defRPr sz="900">
                <a:solidFill>
                  <a:schemeClr val="tx1"/>
                </a:solidFill>
                <a:latin typeface="Calibri" pitchFamily="34" charset="0"/>
                <a:ea typeface="新細明體" pitchFamily="18" charset="-120"/>
              </a:defRPr>
            </a:lvl5pPr>
            <a:lvl6pPr marL="25146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6pPr>
            <a:lvl7pPr marL="29718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7pPr>
            <a:lvl8pPr marL="34290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8pPr>
            <a:lvl9pPr marL="38862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9pPr>
          </a:lstStyle>
          <a:p>
            <a:pPr marL="0" marR="0" lvl="0" indent="0" algn="r" defTabSz="719138" rtl="0" eaLnBrk="1" fontAlgn="base" latinLnBrk="0" hangingPunct="1">
              <a:lnSpc>
                <a:spcPct val="100000"/>
              </a:lnSpc>
              <a:spcBef>
                <a:spcPct val="0"/>
              </a:spcBef>
              <a:spcAft>
                <a:spcPct val="0"/>
              </a:spcAft>
              <a:buClrTx/>
              <a:buSzTx/>
              <a:buFontTx/>
              <a:buNone/>
              <a:tabLst/>
              <a:defRPr/>
            </a:pPr>
            <a:fld id="{9AC83D17-2ABA-42EA-805A-A37E986999C3}"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719138" rtl="0" eaLnBrk="1" fontAlgn="base" latinLnBrk="0" hangingPunct="1">
                <a:lnSpc>
                  <a:spcPct val="100000"/>
                </a:lnSpc>
                <a:spcBef>
                  <a:spcPct val="0"/>
                </a:spcBef>
                <a:spcAft>
                  <a:spcPct val="0"/>
                </a:spcAft>
                <a:buClrTx/>
                <a:buSzTx/>
                <a:buFontTx/>
                <a:buNone/>
                <a:tabLst/>
                <a:defRPr/>
              </a:pPr>
              <a:t>1</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192566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LC100N can be a part of NDI ecosystem.</a:t>
            </a:r>
            <a:endParaRPr lang="en-US" altLang="zh-TW" sz="1200" dirty="0">
              <a:solidFill>
                <a:schemeClr val="tx1">
                  <a:lumMod val="65000"/>
                  <a:lumOff val="3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lumMod val="65000"/>
                    <a:lumOff val="35000"/>
                  </a:schemeClr>
                </a:solidFill>
                <a:latin typeface="Arial" panose="020B0604020202020204" pitchFamily="34" charset="0"/>
                <a:cs typeface="Arial" panose="020B0604020202020204" pitchFamily="34" charset="0"/>
              </a:rPr>
              <a:t>It can receive the 1080p NDI|HX sources, like NDI|HX camera, or NDI|HX screen capture software.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lumMod val="65000"/>
                    <a:lumOff val="35000"/>
                  </a:schemeClr>
                </a:solidFill>
                <a:latin typeface="Arial" panose="020B0604020202020204" pitchFamily="34" charset="0"/>
                <a:cs typeface="Arial" panose="020B0604020202020204" pitchFamily="34" charset="0"/>
              </a:rPr>
              <a:t>It can</a:t>
            </a:r>
            <a:r>
              <a:rPr lang="en-US" altLang="zh-TW" sz="1200" baseline="0" dirty="0">
                <a:solidFill>
                  <a:schemeClr val="tx1">
                    <a:lumMod val="65000"/>
                    <a:lumOff val="35000"/>
                  </a:schemeClr>
                </a:solidFill>
                <a:latin typeface="Arial" panose="020B0604020202020204" pitchFamily="34" charset="0"/>
                <a:cs typeface="Arial" panose="020B0604020202020204" pitchFamily="34" charset="0"/>
              </a:rPr>
              <a:t> capture the video sources from HDMI, SDI, USB, IP, and do video mixing, and encode the mixing video to NDI|HX.</a:t>
            </a:r>
            <a:endParaRPr lang="en-US" altLang="zh-TW" sz="1200" dirty="0">
              <a:solidFill>
                <a:schemeClr val="tx1">
                  <a:lumMod val="65000"/>
                  <a:lumOff val="3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lumMod val="65000"/>
                    <a:lumOff val="35000"/>
                  </a:schemeClr>
                </a:solidFill>
                <a:latin typeface="Arial" panose="020B0604020202020204" pitchFamily="34" charset="0"/>
                <a:cs typeface="Arial" panose="020B0604020202020204" pitchFamily="34" charset="0"/>
              </a:rPr>
              <a:t>So, the production switcher or production software that supports NDI can receive the NDI|HX from the LC100N.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tx1">
                  <a:lumMod val="65000"/>
                  <a:lumOff val="35000"/>
                </a:schemeClr>
              </a:solidFill>
              <a:latin typeface="Arial" panose="020B0604020202020204" pitchFamily="34" charset="0"/>
              <a:cs typeface="Arial" panose="020B0604020202020204" pitchFamily="34" charset="0"/>
            </a:endParaRPr>
          </a:p>
          <a:p>
            <a:r>
              <a:rPr lang="en-US" altLang="zh-TW" dirty="0"/>
              <a:t>Some video conferencing applications hope that the video screen is a programmed PIP screen (such as PPT content, plus the speaker's shooting screen)</a:t>
            </a:r>
          </a:p>
          <a:p>
            <a:r>
              <a:rPr lang="en-US" altLang="zh-TW" dirty="0"/>
              <a:t>LC100N can mix</a:t>
            </a:r>
            <a:r>
              <a:rPr lang="en-US" altLang="zh-TW" baseline="0" dirty="0"/>
              <a:t> the 2 video source as PIP or PBP screen, with background, overlay.</a:t>
            </a:r>
            <a:endParaRPr lang="en-US" altLang="zh-TW" dirty="0"/>
          </a:p>
          <a:p>
            <a:r>
              <a:rPr lang="en-US" altLang="zh-TW" dirty="0"/>
              <a:t>Because it can output NDI|HX, So, LC100N can be the video</a:t>
            </a:r>
            <a:r>
              <a:rPr lang="en-US" altLang="zh-TW" baseline="0" dirty="0"/>
              <a:t> source for NDI</a:t>
            </a:r>
            <a:r>
              <a:rPr lang="zh-TW" altLang="en-US" baseline="0" dirty="0"/>
              <a:t> </a:t>
            </a:r>
            <a:r>
              <a:rPr lang="en-US" altLang="zh-TW" baseline="0" dirty="0"/>
              <a:t>Webcam Input (NDI Virtual Camera).</a:t>
            </a:r>
          </a:p>
          <a:p>
            <a:r>
              <a:rPr lang="en-US" altLang="zh-TW" dirty="0"/>
              <a:t>This means that the PIP or PBP screen mixed by the LC100N can be added to the video conference application via NDI.</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tx1">
                  <a:lumMod val="65000"/>
                  <a:lumOff val="35000"/>
                </a:schemeClr>
              </a:solidFill>
              <a:latin typeface="Arial" panose="020B0604020202020204" pitchFamily="34" charset="0"/>
              <a:cs typeface="Arial" panose="020B0604020202020204" pitchFamily="34" charset="0"/>
            </a:endParaRPr>
          </a:p>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10</a:t>
            </a:fld>
            <a:endParaRPr lang="zh-TW" altLang="en-US"/>
          </a:p>
        </p:txBody>
      </p:sp>
    </p:spTree>
    <p:extLst>
      <p:ext uri="{BB962C8B-B14F-4D97-AF65-F5344CB8AC3E}">
        <p14:creationId xmlns:p14="http://schemas.microsoft.com/office/powerpoint/2010/main" val="114641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LC100N is one of the few 2 channel AV media processors that can support NDI|HX, and provides 5 years warranty.</a:t>
            </a:r>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11</a:t>
            </a:fld>
            <a:endParaRPr lang="zh-TW" altLang="en-US"/>
          </a:p>
        </p:txBody>
      </p:sp>
    </p:spTree>
    <p:extLst>
      <p:ext uri="{BB962C8B-B14F-4D97-AF65-F5344CB8AC3E}">
        <p14:creationId xmlns:p14="http://schemas.microsoft.com/office/powerpoint/2010/main" val="1149033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The primary competitor is Newtek Capture</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Cast. The US MSRP is $7,995.</a:t>
            </a:r>
          </a:p>
          <a:p>
            <a:r>
              <a:rPr lang="en-US" altLang="zh-TW" sz="1200" kern="1200" dirty="0">
                <a:solidFill>
                  <a:schemeClr val="tx1"/>
                </a:solidFill>
                <a:effectLst/>
                <a:latin typeface="+mn-lt"/>
                <a:ea typeface="+mn-ea"/>
                <a:cs typeface="+mn-cs"/>
              </a:rPr>
              <a:t>The Capture</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Cast can record up to 6 NDI|HX or 8 NDI inputs concurrently. It will mainly use in the multi-room solution. </a:t>
            </a:r>
          </a:p>
          <a:p>
            <a:r>
              <a:rPr lang="en-US" altLang="zh-TW" sz="1200" kern="1200" dirty="0">
                <a:solidFill>
                  <a:schemeClr val="tx1"/>
                </a:solidFill>
                <a:effectLst/>
                <a:latin typeface="+mn-lt"/>
                <a:ea typeface="+mn-ea"/>
                <a:cs typeface="+mn-cs"/>
              </a:rPr>
              <a:t>Lumens LC100N is cheaper, and the US MSRP will be 2,799 . It can record up to 2 NDI|HX inputs; we can focus on the single-room solution.</a:t>
            </a:r>
            <a:br>
              <a:rPr lang="en-US" altLang="zh-TW" sz="120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12</a:t>
            </a:fld>
            <a:endParaRPr lang="zh-TW" altLang="en-US"/>
          </a:p>
        </p:txBody>
      </p:sp>
    </p:spTree>
    <p:extLst>
      <p:ext uri="{BB962C8B-B14F-4D97-AF65-F5344CB8AC3E}">
        <p14:creationId xmlns:p14="http://schemas.microsoft.com/office/powerpoint/2010/main" val="1468349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err="1">
                <a:solidFill>
                  <a:schemeClr val="tx1"/>
                </a:solidFill>
                <a:effectLst/>
                <a:latin typeface="+mn-lt"/>
                <a:ea typeface="+mn-ea"/>
                <a:cs typeface="+mn-cs"/>
              </a:rPr>
              <a:t>iCast</a:t>
            </a:r>
            <a:r>
              <a:rPr lang="en-US" altLang="zh-TW" sz="1200" kern="1200" baseline="0" dirty="0">
                <a:solidFill>
                  <a:schemeClr val="tx1"/>
                </a:solidFill>
                <a:effectLst/>
                <a:latin typeface="+mn-lt"/>
                <a:ea typeface="+mn-ea"/>
                <a:cs typeface="+mn-cs"/>
              </a:rPr>
              <a:t> 10NDI can’t support schedule recording, Learning manager system like Panopto, Kaltura..etc.</a:t>
            </a:r>
          </a:p>
          <a:p>
            <a:r>
              <a:rPr lang="en-US" altLang="zh-TW" sz="1200" kern="1200" dirty="0" err="1">
                <a:solidFill>
                  <a:schemeClr val="tx1"/>
                </a:solidFill>
                <a:effectLst/>
                <a:latin typeface="+mn-lt"/>
                <a:ea typeface="+mn-ea"/>
                <a:cs typeface="+mn-cs"/>
              </a:rPr>
              <a:t>iCast</a:t>
            </a:r>
            <a:r>
              <a:rPr lang="en-US" altLang="zh-TW" sz="1200" kern="1200" baseline="0" dirty="0">
                <a:solidFill>
                  <a:schemeClr val="tx1"/>
                </a:solidFill>
                <a:effectLst/>
                <a:latin typeface="+mn-lt"/>
                <a:ea typeface="+mn-ea"/>
                <a:cs typeface="+mn-cs"/>
              </a:rPr>
              <a:t> 10NDI can’t support  NAS, FTP and USB Storage.</a:t>
            </a:r>
          </a:p>
          <a:p>
            <a:r>
              <a:rPr lang="en-US" altLang="zh-TW" sz="1200" kern="1200" baseline="0" dirty="0">
                <a:solidFill>
                  <a:schemeClr val="tx1"/>
                </a:solidFill>
                <a:effectLst/>
                <a:latin typeface="+mn-lt"/>
                <a:ea typeface="+mn-ea"/>
                <a:cs typeface="+mn-cs"/>
              </a:rPr>
              <a:t>So, </a:t>
            </a:r>
            <a:r>
              <a:rPr lang="en-US" altLang="zh-TW" sz="1200" kern="1200" dirty="0" err="1">
                <a:solidFill>
                  <a:schemeClr val="tx1"/>
                </a:solidFill>
                <a:effectLst/>
                <a:latin typeface="+mn-lt"/>
                <a:ea typeface="+mn-ea"/>
                <a:cs typeface="+mn-cs"/>
              </a:rPr>
              <a:t>iCast</a:t>
            </a:r>
            <a:r>
              <a:rPr lang="en-US" altLang="zh-TW" sz="1200" kern="1200" baseline="0" dirty="0">
                <a:solidFill>
                  <a:schemeClr val="tx1"/>
                </a:solidFill>
                <a:effectLst/>
                <a:latin typeface="+mn-lt"/>
                <a:ea typeface="+mn-ea"/>
                <a:cs typeface="+mn-cs"/>
              </a:rPr>
              <a:t> 10</a:t>
            </a:r>
            <a:r>
              <a:rPr lang="zh-TW" altLang="en-US" sz="1200" kern="1200" baseline="0" dirty="0">
                <a:solidFill>
                  <a:schemeClr val="tx1"/>
                </a:solidFill>
                <a:effectLst/>
                <a:latin typeface="+mn-lt"/>
                <a:ea typeface="+mn-ea"/>
                <a:cs typeface="+mn-cs"/>
              </a:rPr>
              <a:t> </a:t>
            </a:r>
            <a:r>
              <a:rPr lang="en-US" altLang="zh-TW" sz="1200" kern="1200" baseline="0" dirty="0">
                <a:solidFill>
                  <a:schemeClr val="tx1"/>
                </a:solidFill>
                <a:effectLst/>
                <a:latin typeface="+mn-lt"/>
                <a:ea typeface="+mn-ea"/>
                <a:cs typeface="+mn-cs"/>
              </a:rPr>
              <a:t>NDI  is not design for lecture capture.</a:t>
            </a:r>
            <a:br>
              <a:rPr lang="en-US" altLang="zh-TW" sz="120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13</a:t>
            </a:fld>
            <a:endParaRPr lang="zh-TW" altLang="en-US"/>
          </a:p>
        </p:txBody>
      </p:sp>
    </p:spTree>
    <p:extLst>
      <p:ext uri="{BB962C8B-B14F-4D97-AF65-F5344CB8AC3E}">
        <p14:creationId xmlns:p14="http://schemas.microsoft.com/office/powerpoint/2010/main" val="52252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LC100N provide several control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t>Remote control panel</a:t>
            </a:r>
            <a:r>
              <a:rPr lang="en-US" altLang="zh-TW" sz="1200" dirty="0"/>
              <a:t>: LC-RC01 , </a:t>
            </a:r>
            <a:r>
              <a:rPr lang="en-US" altLang="zh-TW" sz="1200" b="1" dirty="0"/>
              <a:t>Onboard GUI Interface , Online Director, USB or wireless keypad, RS-232, RS-485, TCP,IP control.</a:t>
            </a:r>
          </a:p>
          <a:p>
            <a:pPr marL="0" indent="0">
              <a:buNone/>
            </a:pPr>
            <a:endParaRPr lang="en-US" altLang="zh-TW" sz="1200" b="1"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14</a:t>
            </a:fld>
            <a:endParaRPr lang="zh-TW" altLang="en-US"/>
          </a:p>
        </p:txBody>
      </p:sp>
    </p:spTree>
    <p:extLst>
      <p:ext uri="{BB962C8B-B14F-4D97-AF65-F5344CB8AC3E}">
        <p14:creationId xmlns:p14="http://schemas.microsoft.com/office/powerpoint/2010/main" val="161558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Lumens LC-RC01 remote control panel, a wall plate for the LC100 and LC100N to control the live streaming, recording, and video file saving options. The panel provides three macro functions that can remotely switch the scene and control the cameras preset. The LC-RC01 can be extended to 30 meters through a Cat 5e cable. Equipped with a USB port, it supports USB flash drives to record or backup video files. </a:t>
            </a:r>
          </a:p>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15</a:t>
            </a:fld>
            <a:endParaRPr lang="zh-TW" altLang="en-US"/>
          </a:p>
        </p:txBody>
      </p:sp>
    </p:spTree>
    <p:extLst>
      <p:ext uri="{BB962C8B-B14F-4D97-AF65-F5344CB8AC3E}">
        <p14:creationId xmlns:p14="http://schemas.microsoft.com/office/powerpoint/2010/main" val="181541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You can install your data in the build in 2TB storage, or if the build in 2TB is too small you can exchange to bigger Hard</a:t>
            </a:r>
            <a:r>
              <a:rPr lang="zh-TW" altLang="en-US" sz="1200" dirty="0"/>
              <a:t> </a:t>
            </a:r>
            <a:r>
              <a:rPr lang="en-US" altLang="zh-TW" sz="1200" dirty="0"/>
              <a:t>Disk, or you can add one external USB storage.</a:t>
            </a:r>
          </a:p>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16</a:t>
            </a:fld>
            <a:endParaRPr lang="zh-TW" altLang="en-US"/>
          </a:p>
        </p:txBody>
      </p:sp>
    </p:spTree>
    <p:extLst>
      <p:ext uri="{BB962C8B-B14F-4D97-AF65-F5344CB8AC3E}">
        <p14:creationId xmlns:p14="http://schemas.microsoft.com/office/powerpoint/2010/main" val="1051844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The built-in storage space is limited, and the video files must be uploaded to the network storage space automatically, for the user to backup and manage.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r>
              <a:rPr lang="en-US" altLang="zh-TW" sz="1200" dirty="0"/>
              <a:t>You can backup to </a:t>
            </a:r>
            <a:r>
              <a:rPr lang="en-US" altLang="zh-TW" sz="1200" b="1" dirty="0"/>
              <a:t>LMS </a:t>
            </a:r>
            <a:r>
              <a:rPr lang="en-US" altLang="zh-TW" sz="1200" dirty="0"/>
              <a:t>like </a:t>
            </a:r>
            <a:r>
              <a:rPr lang="en-US" altLang="zh-TW" sz="1200" b="1" dirty="0" err="1"/>
              <a:t>Panopto</a:t>
            </a:r>
            <a:r>
              <a:rPr lang="en-US" altLang="zh-TW" sz="1200" dirty="0"/>
              <a:t>, </a:t>
            </a:r>
            <a:r>
              <a:rPr lang="en-US" altLang="zh-TW" sz="1200" b="1" dirty="0" err="1"/>
              <a:t>Kaltura</a:t>
            </a:r>
            <a:r>
              <a:rPr lang="en-US" altLang="zh-TW" sz="1200" dirty="0"/>
              <a:t>, and</a:t>
            </a:r>
            <a:r>
              <a:rPr lang="zh-TW" altLang="en-US" sz="1200" dirty="0"/>
              <a:t> </a:t>
            </a:r>
            <a:r>
              <a:rPr lang="en-US" altLang="zh-TW" sz="1200" b="1" dirty="0"/>
              <a:t>Opencast</a:t>
            </a:r>
            <a:r>
              <a:rPr lang="en-US" altLang="zh-TW"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You can upload to </a:t>
            </a:r>
            <a:r>
              <a:rPr lang="en-US" altLang="zh-TW" sz="1200" b="1" dirty="0"/>
              <a:t>NAS</a:t>
            </a:r>
            <a:r>
              <a:rPr lang="en-US" altLang="zh-TW" sz="1200" dirty="0"/>
              <a:t> or </a:t>
            </a:r>
            <a:r>
              <a:rPr lang="en-US" altLang="zh-TW" sz="1200" b="1" dirty="0"/>
              <a:t>FTP, SFTP </a:t>
            </a:r>
            <a:r>
              <a:rPr lang="en-US" altLang="zh-TW" sz="1200" dirty="0"/>
              <a:t>server.</a:t>
            </a:r>
          </a:p>
          <a:p>
            <a:endParaRPr 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17</a:t>
            </a:fld>
            <a:endParaRPr lang="zh-TW" altLang="en-US"/>
          </a:p>
        </p:txBody>
      </p:sp>
    </p:spTree>
    <p:extLst>
      <p:ext uri="{BB962C8B-B14F-4D97-AF65-F5344CB8AC3E}">
        <p14:creationId xmlns:p14="http://schemas.microsoft.com/office/powerpoint/2010/main" val="402718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LC100N is a powerful all-in-one Media Processor with HDMI, SDI, USB, and NDI|HX</a:t>
            </a:r>
            <a:r>
              <a:rPr lang="en-US" altLang="zh-TW" sz="1200" baseline="0" dirty="0"/>
              <a:t> or RTSP</a:t>
            </a:r>
            <a:r>
              <a:rPr lang="en-US" altLang="zh-TW" sz="1200" dirty="0"/>
              <a:t> inputs.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The various AV inputs make it easier to connect with all ranges of Lumens cameras.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LC100N is compatible with Lumens LC-RC01 Remote Control Panel and Lumens Deployment Tool software.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It allows you to remotely manage and control LC100N devices.</a:t>
            </a:r>
          </a:p>
          <a:p>
            <a:endParaRPr 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18</a:t>
            </a:fld>
            <a:endParaRPr lang="zh-TW" altLang="en-US"/>
          </a:p>
        </p:txBody>
      </p:sp>
    </p:spTree>
    <p:extLst>
      <p:ext uri="{BB962C8B-B14F-4D97-AF65-F5344CB8AC3E}">
        <p14:creationId xmlns:p14="http://schemas.microsoft.com/office/powerpoint/2010/main" val="276390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LC100N successfully integrates with major content management systems, popular streaming platforms, broadcasting software, and stream deck.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Because</a:t>
            </a:r>
            <a:r>
              <a:rPr lang="en-US" altLang="zh-TW" sz="1200" baseline="0" dirty="0"/>
              <a:t> it support NDI|HX, so it can support most NDI software and NDI production switcher.</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It provides users with more flexible options to use LC100N with their desired platforms.</a:t>
            </a:r>
          </a:p>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19</a:t>
            </a:fld>
            <a:endParaRPr lang="zh-TW" altLang="en-US"/>
          </a:p>
        </p:txBody>
      </p:sp>
    </p:spTree>
    <p:extLst>
      <p:ext uri="{BB962C8B-B14F-4D97-AF65-F5344CB8AC3E}">
        <p14:creationId xmlns:p14="http://schemas.microsoft.com/office/powerpoint/2010/main" val="55451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404040"/>
                </a:solidFill>
                <a:effectLst/>
                <a:latin typeface="Calibri" panose="020F0502020204030204" pitchFamily="34" charset="0"/>
                <a:ea typeface="Calibri" panose="020F0502020204030204" pitchFamily="34" charset="0"/>
              </a:rPr>
              <a:t>Lumens CaptureVision System LC100N is a 2-channel media </a:t>
            </a:r>
            <a:r>
              <a:rPr lang="en-US" altLang="zh-TW" sz="1200" kern="1200" dirty="0">
                <a:solidFill>
                  <a:srgbClr val="404040"/>
                </a:solidFill>
                <a:effectLst/>
                <a:latin typeface="Calibri" panose="020F0502020204030204" pitchFamily="34" charset="0"/>
                <a:ea typeface="Calibri" panose="020F0502020204030204" pitchFamily="34" charset="0"/>
                <a:cs typeface="+mn-cs"/>
              </a:rPr>
              <a:t>processor </a:t>
            </a:r>
            <a:r>
              <a:rPr lang="en-US" altLang="zh-TW" sz="1200" kern="1200" dirty="0">
                <a:solidFill>
                  <a:srgbClr val="404040"/>
                </a:solidFill>
                <a:effectLst/>
                <a:latin typeface="Calibri" panose="020F0502020204030204" pitchFamily="34" charset="0"/>
                <a:cs typeface="+mn-cs"/>
              </a:rPr>
              <a:t>with NDI®|HX support.</a:t>
            </a:r>
            <a:endParaRPr lang="en-US" altLang="zh-TW" sz="1200" kern="1200" dirty="0">
              <a:solidFill>
                <a:srgbClr val="404040"/>
              </a:solidFill>
              <a:effectLst/>
              <a:latin typeface="Calibri" panose="020F0502020204030204" pitchFamily="34" charset="0"/>
              <a:ea typeface="Calibri" panose="020F0502020204030204" pitchFamily="34" charset="0"/>
              <a:cs typeface="+mn-cs"/>
            </a:endParaRPr>
          </a:p>
          <a:p>
            <a:r>
              <a:rPr lang="en-US" altLang="zh-TW" sz="1200" kern="1200" dirty="0">
                <a:solidFill>
                  <a:schemeClr val="tx1"/>
                </a:solidFill>
                <a:effectLst/>
                <a:latin typeface="+mn-lt"/>
                <a:ea typeface="+mn-ea"/>
                <a:cs typeface="+mn-cs"/>
              </a:rPr>
              <a:t>The</a:t>
            </a:r>
            <a:r>
              <a:rPr lang="en-US" altLang="zh-TW" sz="1200" kern="1200" baseline="0" dirty="0">
                <a:solidFill>
                  <a:schemeClr val="tx1"/>
                </a:solidFill>
                <a:effectLst/>
                <a:latin typeface="+mn-lt"/>
                <a:ea typeface="+mn-ea"/>
                <a:cs typeface="+mn-cs"/>
              </a:rPr>
              <a:t> color is available in black. </a:t>
            </a:r>
            <a:r>
              <a:rPr lang="en-US" altLang="zh-TW" dirty="0"/>
              <a:t>It is TAA </a:t>
            </a:r>
            <a:r>
              <a:rPr lang="en-US" altLang="zh-TW" sz="1200" dirty="0">
                <a:solidFill>
                  <a:schemeClr val="bg1"/>
                </a:solidFill>
                <a:cs typeface="Calibri" panose="020F0502020204030204" pitchFamily="34" charset="0"/>
              </a:rPr>
              <a:t>Compliant and comes with </a:t>
            </a:r>
            <a:r>
              <a:rPr lang="en-US" altLang="zh-TW" sz="1200">
                <a:solidFill>
                  <a:schemeClr val="bg1"/>
                </a:solidFill>
                <a:cs typeface="Calibri" panose="020F0502020204030204" pitchFamily="34" charset="0"/>
              </a:rPr>
              <a:t>a 5-years</a:t>
            </a:r>
            <a:r>
              <a:rPr lang="en-US" altLang="zh-TW" sz="1200" baseline="0">
                <a:solidFill>
                  <a:schemeClr val="bg1"/>
                </a:solidFill>
                <a:cs typeface="Calibri" panose="020F0502020204030204" pitchFamily="34" charset="0"/>
              </a:rPr>
              <a:t> </a:t>
            </a:r>
            <a:r>
              <a:rPr lang="en-US" altLang="zh-TW" sz="1200" baseline="0" dirty="0">
                <a:solidFill>
                  <a:schemeClr val="bg1"/>
                </a:solidFill>
                <a:cs typeface="Calibri" panose="020F0502020204030204" pitchFamily="34" charset="0"/>
              </a:rPr>
              <a:t>warranty.</a:t>
            </a:r>
          </a:p>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6FD2AE73-1CA2-401B-B18F-7F01CB559316}" type="slidenum">
              <a:rPr lang="zh-TW" altLang="en-US" smtClean="0"/>
              <a:t>2</a:t>
            </a:fld>
            <a:endParaRPr lang="zh-TW" altLang="en-US"/>
          </a:p>
        </p:txBody>
      </p:sp>
    </p:spTree>
    <p:extLst>
      <p:ext uri="{BB962C8B-B14F-4D97-AF65-F5344CB8AC3E}">
        <p14:creationId xmlns:p14="http://schemas.microsoft.com/office/powerpoint/2010/main" val="192425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800" dirty="0">
                <a:solidFill>
                  <a:srgbClr val="404040"/>
                </a:solidFill>
                <a:effectLst/>
                <a:latin typeface="Calibri" panose="020F0502020204030204" pitchFamily="34" charset="0"/>
                <a:ea typeface="Calibri" panose="020F0502020204030204" pitchFamily="34" charset="0"/>
              </a:rPr>
              <a:t>LC100N is an all-in-one 2-channel media processor that enables you to record, mix and stream live. </a:t>
            </a:r>
            <a:endParaRPr lang="en-US" altLang="zh-TW" sz="1800" dirty="0">
              <a:solidFill>
                <a:srgbClr val="FF0000"/>
              </a:solidFill>
              <a:effectLst/>
              <a:latin typeface="Arial" panose="020B0604020202020204" pitchFamily="34" charset="0"/>
              <a:ea typeface="新細明體" panose="02020500000000000000" pitchFamily="18" charset="-120"/>
            </a:endParaRPr>
          </a:p>
          <a:p>
            <a:r>
              <a:rPr lang="en-US" altLang="zh-TW" sz="1800" dirty="0">
                <a:solidFill>
                  <a:srgbClr val="FF0000"/>
                </a:solidFill>
                <a:effectLst/>
                <a:latin typeface="Arial" panose="020B0604020202020204" pitchFamily="34" charset="0"/>
                <a:ea typeface="新細明體" panose="02020500000000000000" pitchFamily="18" charset="-120"/>
              </a:rPr>
              <a:t>Compatible with Panopto, Kaltura and Opencast, </a:t>
            </a:r>
            <a:r>
              <a:rPr lang="en-US" altLang="zh-TW" sz="1800" b="0" i="0" u="none" strike="noStrike" baseline="0" dirty="0">
                <a:solidFill>
                  <a:srgbClr val="000000"/>
                </a:solidFill>
                <a:latin typeface="Myriad Pro"/>
              </a:rPr>
              <a:t>it is ideal for use in lecture capture, streaming worship services, producing corporate training, and live event delivery.</a:t>
            </a:r>
          </a:p>
          <a:p>
            <a:r>
              <a:rPr lang="en-US" altLang="zh-TW" sz="1800" b="0" i="0" u="none" strike="noStrike" baseline="0" dirty="0">
                <a:solidFill>
                  <a:srgbClr val="000000"/>
                </a:solidFill>
                <a:latin typeface="Myriad Pro"/>
              </a:rPr>
              <a:t>Events can be produced live with simple switching between scenes, layouts and sources, with the option of text overlay and logo insert. </a:t>
            </a:r>
            <a:endParaRPr lang="zh-TW" altLang="en-US" dirty="0"/>
          </a:p>
        </p:txBody>
      </p:sp>
      <p:sp>
        <p:nvSpPr>
          <p:cNvPr id="4" name="投影片編號版面配置區 3"/>
          <p:cNvSpPr>
            <a:spLocks noGrp="1"/>
          </p:cNvSpPr>
          <p:nvPr>
            <p:ph type="sldNum" sz="quarter" idx="5"/>
          </p:nvPr>
        </p:nvSpPr>
        <p:spPr/>
        <p:txBody>
          <a:bodyPr/>
          <a:lstStyle/>
          <a:p>
            <a:fld id="{C064026A-57D6-4A76-ACEB-FC91802D8586}" type="slidenum">
              <a:rPr lang="zh-TW" altLang="en-US" smtClean="0"/>
              <a:t>3</a:t>
            </a:fld>
            <a:endParaRPr lang="zh-TW" altLang="en-US"/>
          </a:p>
        </p:txBody>
      </p:sp>
    </p:spTree>
    <p:extLst>
      <p:ext uri="{BB962C8B-B14F-4D97-AF65-F5344CB8AC3E}">
        <p14:creationId xmlns:p14="http://schemas.microsoft.com/office/powerpoint/2010/main" val="424269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u="none" strike="noStrike" dirty="0">
                <a:solidFill>
                  <a:srgbClr val="6A6A6A"/>
                </a:solidFill>
                <a:effectLst/>
                <a:latin typeface="Segoe UI" panose="020B0502040204020203" pitchFamily="34" charset="0"/>
              </a:rPr>
              <a:t>Compare with LC100, LC100N with NDI®|HX support, the HD quality video can be easily edited and managed, smoothly transferred among the device equipped with the same NDI® protocol. </a:t>
            </a:r>
            <a:endParaRPr 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4</a:t>
            </a:fld>
            <a:endParaRPr lang="zh-TW" altLang="en-US"/>
          </a:p>
        </p:txBody>
      </p:sp>
    </p:spTree>
    <p:extLst>
      <p:ext uri="{BB962C8B-B14F-4D97-AF65-F5344CB8AC3E}">
        <p14:creationId xmlns:p14="http://schemas.microsoft.com/office/powerpoint/2010/main" val="45930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u="none" strike="noStrike" dirty="0">
                <a:solidFill>
                  <a:srgbClr val="6A6A6A"/>
                </a:solidFill>
                <a:effectLst/>
                <a:latin typeface="Segoe UI" panose="020B0502040204020203" pitchFamily="34" charset="0"/>
              </a:rPr>
              <a:t>LC100N has a built-in 2TB Hard Disk. It has LCM to display menus and information, like IP address, firmware version...etc.</a:t>
            </a:r>
          </a:p>
          <a:p>
            <a:r>
              <a:rPr lang="en-US" altLang="zh-TW" b="0" i="0" u="none" strike="noStrike" dirty="0">
                <a:solidFill>
                  <a:srgbClr val="6A6A6A"/>
                </a:solidFill>
                <a:effectLst/>
                <a:latin typeface="Segoe UI" panose="020B0502040204020203" pitchFamily="34" charset="0"/>
              </a:rPr>
              <a:t>Users can easily push one button to start recording, stream, reboot, or switch layout.</a:t>
            </a:r>
          </a:p>
          <a:p>
            <a:r>
              <a:rPr lang="en-US" altLang="zh-TW" b="0" i="0" u="none" strike="noStrike" dirty="0">
                <a:solidFill>
                  <a:srgbClr val="6A6A6A"/>
                </a:solidFill>
                <a:effectLst/>
                <a:latin typeface="Segoe UI" panose="020B0502040204020203" pitchFamily="34" charset="0"/>
              </a:rPr>
              <a:t>It supports USB 3 and USB 2, which can support USB storage, mouse, USB camera and USB Microphone</a:t>
            </a:r>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5</a:t>
            </a:fld>
            <a:endParaRPr lang="zh-TW" altLang="en-US"/>
          </a:p>
        </p:txBody>
      </p:sp>
    </p:spTree>
    <p:extLst>
      <p:ext uri="{BB962C8B-B14F-4D97-AF65-F5344CB8AC3E}">
        <p14:creationId xmlns:p14="http://schemas.microsoft.com/office/powerpoint/2010/main" val="301668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dirty="0">
                <a:solidFill>
                  <a:schemeClr val="tx1"/>
                </a:solidFill>
                <a:effectLst/>
                <a:latin typeface="+mn-lt"/>
                <a:ea typeface="+mn-ea"/>
                <a:cs typeface="+mn-cs"/>
              </a:rPr>
              <a:t>On the back, </a:t>
            </a:r>
            <a:r>
              <a:rPr lang="en-US" altLang="zh-TW" dirty="0"/>
              <a:t>LC100N has</a:t>
            </a:r>
            <a:r>
              <a:rPr lang="en-US" altLang="zh-TW" baseline="0" dirty="0"/>
              <a:t> 2 HDMI and SDI inputs. And one HDMI-pass-through from HDMI input 1.</a:t>
            </a:r>
          </a:p>
          <a:p>
            <a:r>
              <a:rPr lang="en-US" altLang="zh-TW" baseline="0" dirty="0"/>
              <a:t>It also supports balanced XLR input, and unbalanced line-in.</a:t>
            </a:r>
          </a:p>
          <a:p>
            <a:r>
              <a:rPr lang="en-US" altLang="zh-TW" baseline="0" dirty="0"/>
              <a:t>For XLR input, it can supports audio from audio mixer ,audio DSP, and Microphones that need phantom power.</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6</a:t>
            </a:fld>
            <a:endParaRPr lang="zh-TW" altLang="en-US"/>
          </a:p>
        </p:txBody>
      </p:sp>
    </p:spTree>
    <p:extLst>
      <p:ext uri="{BB962C8B-B14F-4D97-AF65-F5344CB8AC3E}">
        <p14:creationId xmlns:p14="http://schemas.microsoft.com/office/powerpoint/2010/main" val="61812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LC100N can mix 2 video sources</a:t>
            </a:r>
            <a:r>
              <a:rPr lang="en-US" altLang="zh-TW" baseline="0" dirty="0"/>
              <a:t> and 4 audio inputs, it can recording and streaming simultaneously.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404040"/>
                </a:solidFill>
                <a:effectLst/>
                <a:latin typeface="Calibri" panose="020F0502020204030204" pitchFamily="34" charset="0"/>
                <a:ea typeface="Calibri" panose="020F0502020204030204" pitchFamily="34" charset="0"/>
              </a:rPr>
              <a:t>AV inputs include NDI®|HX, HDMI, SDI, RTSP, USB source and </a:t>
            </a:r>
            <a:r>
              <a:rPr lang="en-US" altLang="zh-TW" baseline="0" dirty="0"/>
              <a:t>the XLR microphone that need phantom power </a:t>
            </a:r>
            <a:r>
              <a:rPr lang="en-US" altLang="zh-TW" sz="1200" dirty="0">
                <a:solidFill>
                  <a:srgbClr val="404040"/>
                </a:solidFill>
                <a:effectLst/>
                <a:latin typeface="Calibri" panose="020F0502020204030204" pitchFamily="34" charset="0"/>
                <a:ea typeface="Calibri" panose="020F0502020204030204" pitchFamily="34" charset="0"/>
              </a:rPr>
              <a:t>for professional audio.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Built-in 2TB Hard Disk and s</a:t>
            </a:r>
            <a:r>
              <a:rPr lang="en-US" altLang="zh-TW" sz="1200" dirty="0">
                <a:solidFill>
                  <a:srgbClr val="4C4D4F"/>
                </a:solidFill>
                <a:effectLst/>
                <a:latin typeface="Calibri" panose="020F0502020204030204" pitchFamily="34" charset="0"/>
                <a:ea typeface="Calibri" panose="020F0502020204030204" pitchFamily="34" charset="0"/>
              </a:rPr>
              <a:t>upport for NAS and FTP storage.</a:t>
            </a:r>
            <a:endParaRPr lang="zh-TW" altLang="zh-TW"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a:p>
        </p:txBody>
      </p:sp>
      <p:sp>
        <p:nvSpPr>
          <p:cNvPr id="4" name="投影片編號版面配置區 3"/>
          <p:cNvSpPr>
            <a:spLocks noGrp="1"/>
          </p:cNvSpPr>
          <p:nvPr>
            <p:ph type="sldNum" sz="quarter" idx="10"/>
          </p:nvPr>
        </p:nvSpPr>
        <p:spPr/>
        <p:txBody>
          <a:bodyPr/>
          <a:lstStyle/>
          <a:p>
            <a:fld id="{6FD2AE73-1CA2-401B-B18F-7F01CB559316}" type="slidenum">
              <a:rPr lang="zh-TW" altLang="en-US" smtClean="0"/>
              <a:t>7</a:t>
            </a:fld>
            <a:endParaRPr lang="zh-TW" altLang="en-US"/>
          </a:p>
        </p:txBody>
      </p:sp>
    </p:spTree>
    <p:extLst>
      <p:ext uri="{BB962C8B-B14F-4D97-AF65-F5344CB8AC3E}">
        <p14:creationId xmlns:p14="http://schemas.microsoft.com/office/powerpoint/2010/main" val="210964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baseline="0" dirty="0">
                <a:solidFill>
                  <a:schemeClr val="tx1">
                    <a:lumMod val="65000"/>
                    <a:lumOff val="35000"/>
                  </a:schemeClr>
                </a:solidFill>
                <a:cs typeface="Calibri" panose="020F0502020204030204" pitchFamily="34" charset="0"/>
              </a:rPr>
              <a:t>LC100N can receive multiple 1080p NDI®|HX streams, enabling plug and play network production. The device can also convert HDMI, SDI and USB sources to NDI|HX, allowing the unit to be used as an IP encoder.</a:t>
            </a:r>
            <a:endParaRPr lang="en-US" altLang="zh-TW" sz="1200" dirty="0">
              <a:solidFill>
                <a:schemeClr val="tx1">
                  <a:lumMod val="65000"/>
                  <a:lumOff val="35000"/>
                </a:schemeClr>
              </a:solidFill>
              <a:cs typeface="Calibri" panose="020F0502020204030204" pitchFamily="34" charset="0"/>
            </a:endParaRP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lumMod val="65000"/>
                    <a:lumOff val="35000"/>
                  </a:schemeClr>
                </a:solidFill>
                <a:cs typeface="Calibri" panose="020F0502020204030204" pitchFamily="34" charset="0"/>
              </a:rPr>
              <a:t>Live control is incorporated into the device. Connect an HDMI screen to the LC100N to access the intuitive GUI. Plugging in a mouse and keyboard turns the device into a live production switcher.</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lumMod val="65000"/>
                    <a:lumOff val="35000"/>
                  </a:schemeClr>
                </a:solidFill>
                <a:cs typeface="Calibri" panose="020F0502020204030204" pitchFamily="34" charset="0"/>
              </a:rPr>
              <a:t>Build layout scenes that help you communicate, such as split screen video, picture-in-picture, title/logo overlays, and background images. Activate and change layouts with the click of a mouse.</a:t>
            </a:r>
          </a:p>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8</a:t>
            </a:fld>
            <a:endParaRPr lang="zh-TW" altLang="en-US"/>
          </a:p>
        </p:txBody>
      </p:sp>
    </p:spTree>
    <p:extLst>
      <p:ext uri="{BB962C8B-B14F-4D97-AF65-F5344CB8AC3E}">
        <p14:creationId xmlns:p14="http://schemas.microsoft.com/office/powerpoint/2010/main" val="2773099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en-US" altLang="zh-TW" sz="1400" dirty="0">
                <a:solidFill>
                  <a:srgbClr val="595959"/>
                </a:solidFill>
                <a:effectLst/>
                <a:latin typeface="Calibri" panose="020F0502020204030204" pitchFamily="34" charset="0"/>
                <a:ea typeface="Calibri" panose="020F0502020204030204" pitchFamily="34" charset="0"/>
              </a:rPr>
              <a:t>The LC100N records the mixed program-out video and captures two video inputs with independent audio. This simplifies media archiving and post-production.</a:t>
            </a:r>
          </a:p>
          <a:p>
            <a:pPr algn="l"/>
            <a:endParaRPr lang="en-US" altLang="zh-TW" sz="1400" dirty="0">
              <a:solidFill>
                <a:srgbClr val="595959"/>
              </a:solidFill>
              <a:effectLst/>
              <a:latin typeface="Calibri" panose="020F0502020204030204" pitchFamily="34" charset="0"/>
              <a:cs typeface="Calibri" panose="020F0502020204030204" pitchFamily="34" charset="0"/>
            </a:endParaRPr>
          </a:p>
          <a:p>
            <a:r>
              <a:rPr lang="en-US" altLang="zh-TW" sz="1200" dirty="0">
                <a:solidFill>
                  <a:schemeClr val="tx1">
                    <a:lumMod val="65000"/>
                    <a:lumOff val="35000"/>
                  </a:schemeClr>
                </a:solidFill>
                <a:cs typeface="Calibri" panose="020F0502020204030204" pitchFamily="34" charset="0"/>
              </a:rPr>
              <a:t>Lumens deployment software enables control, management, and administration of multiple LC100N units on the network. Administrators can remotely monitor device status, saving time and reducing costs.</a:t>
            </a:r>
          </a:p>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9</a:t>
            </a:fld>
            <a:endParaRPr lang="zh-TW" altLang="en-US"/>
          </a:p>
        </p:txBody>
      </p:sp>
    </p:spTree>
    <p:extLst>
      <p:ext uri="{BB962C8B-B14F-4D97-AF65-F5344CB8AC3E}">
        <p14:creationId xmlns:p14="http://schemas.microsoft.com/office/powerpoint/2010/main" val="217846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等腰三角形 6"/>
          <p:cNvSpPr/>
          <p:nvPr userDrawn="1"/>
        </p:nvSpPr>
        <p:spPr>
          <a:xfrm rot="10800000" flipH="1">
            <a:off x="7237526" y="3148294"/>
            <a:ext cx="1906473" cy="1576105"/>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0" y="1763483"/>
            <a:ext cx="9144000" cy="1390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userDrawn="1"/>
        </p:nvSpPr>
        <p:spPr>
          <a:xfrm flipH="1">
            <a:off x="6905624" y="1303915"/>
            <a:ext cx="2238376" cy="1850493"/>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27" y="158995"/>
            <a:ext cx="1326976" cy="372904"/>
          </a:xfrm>
          <a:prstGeom prst="rect">
            <a:avLst/>
          </a:prstGeom>
        </p:spPr>
      </p:pic>
      <p:sp>
        <p:nvSpPr>
          <p:cNvPr id="2" name="標題 1"/>
          <p:cNvSpPr>
            <a:spLocks noGrp="1"/>
          </p:cNvSpPr>
          <p:nvPr>
            <p:ph type="ctrTitle" hasCustomPrompt="1"/>
          </p:nvPr>
        </p:nvSpPr>
        <p:spPr>
          <a:xfrm>
            <a:off x="415290" y="1962851"/>
            <a:ext cx="5064429" cy="1005817"/>
          </a:xfrm>
        </p:spPr>
        <p:txBody>
          <a:bodyPr anchor="ctr">
            <a:noAutofit/>
          </a:bodyPr>
          <a:lstStyle>
            <a:lvl1pPr algn="l" defTabSz="457200" rtl="0" eaLnBrk="0" fontAlgn="base" hangingPunct="0">
              <a:spcBef>
                <a:spcPct val="0"/>
              </a:spcBef>
              <a:spcAft>
                <a:spcPct val="0"/>
              </a:spcAft>
              <a:defRPr lang="zh-TW" altLang="en-US" sz="8800" b="1" kern="1200" dirty="0">
                <a:solidFill>
                  <a:schemeClr val="bg1"/>
                </a:solidFill>
                <a:latin typeface="Calibri" panose="020F0502020204030204" pitchFamily="34" charset="0"/>
                <a:ea typeface="+mn-ea"/>
                <a:cs typeface="Calibri" panose="020F0502020204030204" pitchFamily="34" charset="0"/>
              </a:defRPr>
            </a:lvl1pPr>
          </a:lstStyle>
          <a:p>
            <a:r>
              <a:rPr lang="en-US" altLang="zh-TW" dirty="0"/>
              <a:t>Title</a:t>
            </a:r>
            <a:endParaRPr lang="zh-TW" altLang="en-US" dirty="0"/>
          </a:p>
        </p:txBody>
      </p:sp>
      <p:sp>
        <p:nvSpPr>
          <p:cNvPr id="3" name="副標題 2"/>
          <p:cNvSpPr>
            <a:spLocks noGrp="1"/>
          </p:cNvSpPr>
          <p:nvPr>
            <p:ph type="subTitle" idx="1" hasCustomPrompt="1"/>
          </p:nvPr>
        </p:nvSpPr>
        <p:spPr>
          <a:xfrm>
            <a:off x="415290" y="3276942"/>
            <a:ext cx="4168036" cy="454851"/>
          </a:xfrm>
        </p:spPr>
        <p:txBody>
          <a:bodyPr>
            <a:normAutofit/>
          </a:bodyPr>
          <a:lstStyle>
            <a:lvl1pPr marL="0" indent="0" algn="l">
              <a:buNone/>
              <a:defRPr lang="zh-TW" altLang="en-US" sz="2000" kern="1200" dirty="0">
                <a:solidFill>
                  <a:schemeClr val="tx1">
                    <a:lumMod val="85000"/>
                    <a:lumOff val="15000"/>
                  </a:schemeClr>
                </a:solidFill>
                <a:latin typeface="Calibri" panose="020F0502020204030204" pitchFamily="34" charset="0"/>
                <a:ea typeface="+mn-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dirty="0"/>
              <a:t>Subtitle</a:t>
            </a:r>
            <a:endParaRPr lang="zh-TW" altLang="en-US" dirty="0"/>
          </a:p>
        </p:txBody>
      </p:sp>
      <p:sp>
        <p:nvSpPr>
          <p:cNvPr id="4" name="日期版面配置區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13" name="文字方塊 12"/>
          <p:cNvSpPr txBox="1"/>
          <p:nvPr userDrawn="1"/>
        </p:nvSpPr>
        <p:spPr>
          <a:xfrm>
            <a:off x="320927" y="1150226"/>
            <a:ext cx="4869672" cy="646331"/>
          </a:xfrm>
          <a:prstGeom prst="rect">
            <a:avLst/>
          </a:prstGeom>
          <a:noFill/>
        </p:spPr>
        <p:txBody>
          <a:bodyPr wrap="square" rtlCol="0">
            <a:spAutoFit/>
          </a:bodyPr>
          <a:lstStyle/>
          <a:p>
            <a:r>
              <a:rPr lang="en-US" altLang="zh-TW" sz="3600" b="1" dirty="0">
                <a:solidFill>
                  <a:schemeClr val="tx1">
                    <a:lumMod val="85000"/>
                    <a:lumOff val="15000"/>
                  </a:schemeClr>
                </a:solidFill>
              </a:rPr>
              <a:t>Product Introduction</a:t>
            </a:r>
          </a:p>
        </p:txBody>
      </p:sp>
    </p:spTree>
    <p:extLst>
      <p:ext uri="{BB962C8B-B14F-4D97-AF65-F5344CB8AC3E}">
        <p14:creationId xmlns:p14="http://schemas.microsoft.com/office/powerpoint/2010/main" val="270694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6" name="＞形箭號 5"/>
          <p:cNvSpPr/>
          <p:nvPr userDrawn="1"/>
        </p:nvSpPr>
        <p:spPr>
          <a:xfrm flipH="1">
            <a:off x="4572000" y="0"/>
            <a:ext cx="2476500" cy="5143500"/>
          </a:xfrm>
          <a:prstGeom prst="chevron">
            <a:avLst>
              <a:gd name="adj" fmla="val 83846"/>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形箭號 6"/>
          <p:cNvSpPr/>
          <p:nvPr userDrawn="1"/>
        </p:nvSpPr>
        <p:spPr>
          <a:xfrm flipH="1">
            <a:off x="5198790" y="0"/>
            <a:ext cx="3962400" cy="5143500"/>
          </a:xfrm>
          <a:prstGeom prst="chevron">
            <a:avLst/>
          </a:pr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形箭號 7"/>
          <p:cNvSpPr/>
          <p:nvPr userDrawn="1"/>
        </p:nvSpPr>
        <p:spPr>
          <a:xfrm>
            <a:off x="3293790" y="0"/>
            <a:ext cx="5850210" cy="5143500"/>
          </a:xfrm>
          <a:prstGeom prst="chevron">
            <a:avLst/>
          </a:prstGeom>
          <a:solidFill>
            <a:schemeClr val="accent3">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0"/>
          <p:cNvSpPr>
            <a:spLocks noGrp="1"/>
          </p:cNvSpPr>
          <p:nvPr>
            <p:ph type="title" hasCustomPrompt="1"/>
          </p:nvPr>
        </p:nvSpPr>
        <p:spPr>
          <a:xfrm>
            <a:off x="2332673" y="2074664"/>
            <a:ext cx="4478655" cy="994172"/>
          </a:xfrm>
        </p:spPr>
        <p:txBody>
          <a:bodyPr>
            <a:normAutofit/>
          </a:bodyPr>
          <a:lstStyle>
            <a:lvl1pPr algn="ctr" defTabSz="457200" rtl="0" eaLnBrk="0" fontAlgn="base" latinLnBrk="0" hangingPunct="0">
              <a:lnSpc>
                <a:spcPct val="90000"/>
              </a:lnSpc>
              <a:spcBef>
                <a:spcPct val="0"/>
              </a:spcBef>
              <a:spcAft>
                <a:spcPct val="0"/>
              </a:spcAft>
              <a:buNone/>
              <a:defRPr lang="zh-TW" altLang="en-US" sz="5400" b="1" kern="1200" dirty="0" smtClean="0">
                <a:solidFill>
                  <a:schemeClr val="tx1">
                    <a:lumMod val="85000"/>
                    <a:lumOff val="15000"/>
                  </a:schemeClr>
                </a:solidFill>
                <a:latin typeface="Calibri" panose="020F0502020204030204" pitchFamily="34" charset="0"/>
                <a:ea typeface="+mn-ea"/>
                <a:cs typeface="+mn-cs"/>
              </a:defRPr>
            </a:lvl1pPr>
          </a:lstStyle>
          <a:p>
            <a:r>
              <a:rPr lang="en-US" altLang="zh-TW" dirty="0"/>
              <a:t>Title</a:t>
            </a:r>
            <a:endParaRPr lang="zh-TW" altLang="en-US" dirty="0"/>
          </a:p>
        </p:txBody>
      </p:sp>
    </p:spTree>
    <p:extLst>
      <p:ext uri="{BB962C8B-B14F-4D97-AF65-F5344CB8AC3E}">
        <p14:creationId xmlns:p14="http://schemas.microsoft.com/office/powerpoint/2010/main" val="52480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日期版面配置區 1"/>
          <p:cNvSpPr>
            <a:spLocks noGrp="1"/>
          </p:cNvSpPr>
          <p:nvPr>
            <p:ph type="dt" sz="half" idx="10"/>
          </p:nvPr>
        </p:nvSpPr>
        <p:spPr>
          <a:xfrm>
            <a:off x="628650" y="4767263"/>
            <a:ext cx="2057400" cy="273844"/>
          </a:xfrm>
        </p:spPr>
        <p:txBody>
          <a:bodyPr/>
          <a:lstStyle/>
          <a:p>
            <a:fld id="{0A3E2110-8B47-45F7-9ADC-5978D9FED4D8}" type="datetimeFigureOut">
              <a:rPr lang="zh-TW" altLang="en-US" smtClean="0"/>
              <a:t>2023/3/1</a:t>
            </a:fld>
            <a:endParaRPr lang="zh-TW" altLang="en-US"/>
          </a:p>
        </p:txBody>
      </p:sp>
      <p:sp>
        <p:nvSpPr>
          <p:cNvPr id="11" name="頁尾版面配置區 2"/>
          <p:cNvSpPr>
            <a:spLocks noGrp="1"/>
          </p:cNvSpPr>
          <p:nvPr>
            <p:ph type="ftr" sz="quarter" idx="11"/>
          </p:nvPr>
        </p:nvSpPr>
        <p:spPr>
          <a:xfrm>
            <a:off x="3028950" y="4767263"/>
            <a:ext cx="3086100" cy="273844"/>
          </a:xfrm>
        </p:spPr>
        <p:txBody>
          <a:bodyPr/>
          <a:lstStyle/>
          <a:p>
            <a:endParaRPr lang="zh-TW" altLang="en-US"/>
          </a:p>
        </p:txBody>
      </p:sp>
      <p:sp>
        <p:nvSpPr>
          <p:cNvPr id="12" name="投影片編號版面配置區 3"/>
          <p:cNvSpPr>
            <a:spLocks noGrp="1"/>
          </p:cNvSpPr>
          <p:nvPr>
            <p:ph type="sldNum" sz="quarter" idx="12"/>
          </p:nvPr>
        </p:nvSpPr>
        <p:spPr>
          <a:xfrm>
            <a:off x="6457950" y="4767263"/>
            <a:ext cx="2057400" cy="273844"/>
          </a:xfrm>
        </p:spPr>
        <p:txBody>
          <a:bodyPr/>
          <a:lstStyle/>
          <a:p>
            <a:fld id="{D26889F3-1F09-4E69-89B4-C504AB608F67}" type="slidenum">
              <a:rPr lang="zh-TW" altLang="en-US" smtClean="0"/>
              <a:t>‹#›</a:t>
            </a:fld>
            <a:endParaRPr lang="zh-TW" altLang="en-US"/>
          </a:p>
        </p:txBody>
      </p:sp>
      <p:pic>
        <p:nvPicPr>
          <p:cNvPr id="18" name="圖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
        <p:nvSpPr>
          <p:cNvPr id="19" name="等腰三角形 18"/>
          <p:cNvSpPr/>
          <p:nvPr userDrawn="1"/>
        </p:nvSpPr>
        <p:spPr>
          <a:xfrm rot="5400000">
            <a:off x="-1157287" y="2044301"/>
            <a:ext cx="2496534" cy="1819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userDrawn="1"/>
        </p:nvSpPr>
        <p:spPr>
          <a:xfrm rot="5400000">
            <a:off x="-1157287" y="3034901"/>
            <a:ext cx="2496534" cy="18196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622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grpSp>
        <p:nvGrpSpPr>
          <p:cNvPr id="6" name="群組 5"/>
          <p:cNvGrpSpPr/>
          <p:nvPr userDrawn="1"/>
        </p:nvGrpSpPr>
        <p:grpSpPr>
          <a:xfrm>
            <a:off x="6769450" y="-195"/>
            <a:ext cx="2374550" cy="1390845"/>
            <a:chOff x="6769450" y="-195"/>
            <a:chExt cx="2374550" cy="1390845"/>
          </a:xfrm>
        </p:grpSpPr>
        <p:sp>
          <p:nvSpPr>
            <p:cNvPr id="7" name="等腰三角形 6"/>
            <p:cNvSpPr/>
            <p:nvPr/>
          </p:nvSpPr>
          <p:spPr>
            <a:xfrm flipV="1">
              <a:off x="6769450" y="-195"/>
              <a:ext cx="2374550" cy="887209"/>
            </a:xfrm>
            <a:prstGeom prst="triangle">
              <a:avLst>
                <a:gd name="adj" fmla="val 10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flipV="1">
              <a:off x="7436200" y="0"/>
              <a:ext cx="1707800" cy="1030236"/>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flipV="1">
              <a:off x="8086725" y="0"/>
              <a:ext cx="1057275" cy="1390650"/>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2509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210883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Features">
    <p:spTree>
      <p:nvGrpSpPr>
        <p:cNvPr id="1" name=""/>
        <p:cNvGrpSpPr/>
        <p:nvPr/>
      </p:nvGrpSpPr>
      <p:grpSpPr>
        <a:xfrm>
          <a:off x="0" y="0"/>
          <a:ext cx="0" cy="0"/>
          <a:chOff x="0" y="0"/>
          <a:chExt cx="0" cy="0"/>
        </a:xfrm>
      </p:grpSpPr>
      <p:sp>
        <p:nvSpPr>
          <p:cNvPr id="7" name="矩形 6"/>
          <p:cNvSpPr/>
          <p:nvPr userDrawn="1"/>
        </p:nvSpPr>
        <p:spPr>
          <a:xfrm>
            <a:off x="0" y="3176594"/>
            <a:ext cx="9144000" cy="1966906"/>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84539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A Cover">
    <p:bg>
      <p:bgPr>
        <a:gradFill>
          <a:gsLst>
            <a:gs pos="0">
              <a:schemeClr val="tx1">
                <a:lumMod val="95000"/>
                <a:lumOff val="5000"/>
              </a:schemeClr>
            </a:gs>
            <a:gs pos="31000">
              <a:schemeClr val="tx1">
                <a:lumMod val="85000"/>
                <a:lumOff val="15000"/>
              </a:schemeClr>
            </a:gs>
            <a:gs pos="100000">
              <a:schemeClr val="tx1">
                <a:lumMod val="65000"/>
                <a:lumOff val="35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3733"/>
          <a:stretch/>
        </p:blipFill>
        <p:spPr>
          <a:xfrm>
            <a:off x="395537" y="267495"/>
            <a:ext cx="2292351" cy="523885"/>
          </a:xfrm>
          <a:prstGeom prst="rect">
            <a:avLst/>
          </a:prstGeom>
        </p:spPr>
      </p:pic>
      <p:sp>
        <p:nvSpPr>
          <p:cNvPr id="4" name="橢圓 3"/>
          <p:cNvSpPr/>
          <p:nvPr userDrawn="1"/>
        </p:nvSpPr>
        <p:spPr>
          <a:xfrm>
            <a:off x="4427984" y="915566"/>
            <a:ext cx="1988820" cy="1988820"/>
          </a:xfrm>
          <a:prstGeom prst="ellipse">
            <a:avLst/>
          </a:prstGeom>
          <a:gradFill>
            <a:gsLst>
              <a:gs pos="100000">
                <a:srgbClr val="0083CD"/>
              </a:gs>
              <a:gs pos="0">
                <a:srgbClr val="66FFFF"/>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1" name="矩形 30"/>
          <p:cNvSpPr/>
          <p:nvPr userDrawn="1"/>
        </p:nvSpPr>
        <p:spPr>
          <a:xfrm>
            <a:off x="8779369" y="4427290"/>
            <a:ext cx="45719" cy="444378"/>
          </a:xfrm>
          <a:prstGeom prst="rect">
            <a:avLst/>
          </a:prstGeom>
          <a:solidFill>
            <a:srgbClr val="B3B3B3">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cxnSp>
        <p:nvCxnSpPr>
          <p:cNvPr id="1025" name="直線接點 1024"/>
          <p:cNvCxnSpPr/>
          <p:nvPr userDrawn="1"/>
        </p:nvCxnSpPr>
        <p:spPr>
          <a:xfrm>
            <a:off x="5514637" y="267494"/>
            <a:ext cx="3199256" cy="0"/>
          </a:xfrm>
          <a:prstGeom prst="line">
            <a:avLst/>
          </a:prstGeom>
          <a:ln w="12700">
            <a:solidFill>
              <a:srgbClr val="777777"/>
            </a:solidFill>
            <a:headEnd type="oval"/>
          </a:ln>
        </p:spPr>
        <p:style>
          <a:lnRef idx="1">
            <a:schemeClr val="accent1"/>
          </a:lnRef>
          <a:fillRef idx="0">
            <a:schemeClr val="accent1"/>
          </a:fillRef>
          <a:effectRef idx="0">
            <a:schemeClr val="accent1"/>
          </a:effectRef>
          <a:fontRef idx="minor">
            <a:schemeClr val="tx1"/>
          </a:fontRef>
        </p:style>
      </p:cxnSp>
      <p:grpSp>
        <p:nvGrpSpPr>
          <p:cNvPr id="1026" name="群組 1025"/>
          <p:cNvGrpSpPr/>
          <p:nvPr userDrawn="1"/>
        </p:nvGrpSpPr>
        <p:grpSpPr>
          <a:xfrm>
            <a:off x="8280852" y="4437601"/>
            <a:ext cx="412828" cy="413859"/>
            <a:chOff x="7884368" y="4040128"/>
            <a:chExt cx="809311" cy="811332"/>
          </a:xfrm>
        </p:grpSpPr>
        <p:grpSp>
          <p:nvGrpSpPr>
            <p:cNvPr id="11" name="群組 10"/>
            <p:cNvGrpSpPr/>
            <p:nvPr userDrawn="1"/>
          </p:nvGrpSpPr>
          <p:grpSpPr>
            <a:xfrm>
              <a:off x="8316414" y="4473265"/>
              <a:ext cx="377265" cy="378195"/>
              <a:chOff x="6948269" y="1608102"/>
              <a:chExt cx="1195872" cy="1198817"/>
            </a:xfrm>
            <a:solidFill>
              <a:srgbClr val="B3B3B3">
                <a:alpha val="53000"/>
              </a:srgbClr>
            </a:solidFill>
          </p:grpSpPr>
          <p:sp>
            <p:nvSpPr>
              <p:cNvPr id="22" name="橢圓 21"/>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3" name="橢圓 22"/>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4" name="橢圓 23"/>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橢圓 24"/>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6" name="橢圓 25"/>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7" name="橢圓 26"/>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8" name="橢圓 27"/>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9" name="橢圓 28"/>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0" name="橢圓 29"/>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56" name="群組 55"/>
            <p:cNvGrpSpPr/>
            <p:nvPr userDrawn="1"/>
          </p:nvGrpSpPr>
          <p:grpSpPr>
            <a:xfrm>
              <a:off x="7884368" y="4473265"/>
              <a:ext cx="377265" cy="378195"/>
              <a:chOff x="6948269" y="1608102"/>
              <a:chExt cx="1195872" cy="1198817"/>
            </a:xfrm>
            <a:solidFill>
              <a:srgbClr val="B3B3B3">
                <a:alpha val="53000"/>
              </a:srgbClr>
            </a:solidFill>
          </p:grpSpPr>
          <p:sp>
            <p:nvSpPr>
              <p:cNvPr id="57" name="橢圓 5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58" name="橢圓 5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59" name="橢圓 5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0" name="橢圓 5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1" name="橢圓 6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2" name="橢圓 6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3" name="橢圓 6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4" name="橢圓 6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5" name="橢圓 6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66" name="群組 65"/>
            <p:cNvGrpSpPr/>
            <p:nvPr userDrawn="1"/>
          </p:nvGrpSpPr>
          <p:grpSpPr>
            <a:xfrm>
              <a:off x="8316414" y="4040128"/>
              <a:ext cx="377265" cy="378195"/>
              <a:chOff x="6948269" y="1608102"/>
              <a:chExt cx="1195872" cy="1198817"/>
            </a:xfrm>
            <a:solidFill>
              <a:srgbClr val="B3B3B3">
                <a:alpha val="53000"/>
              </a:srgbClr>
            </a:solidFill>
          </p:grpSpPr>
          <p:sp>
            <p:nvSpPr>
              <p:cNvPr id="67" name="橢圓 6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8" name="橢圓 6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9" name="橢圓 6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0" name="橢圓 6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1" name="橢圓 7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2" name="橢圓 7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3" name="橢圓 7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4" name="橢圓 7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5" name="橢圓 7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76" name="群組 75"/>
            <p:cNvGrpSpPr/>
            <p:nvPr userDrawn="1"/>
          </p:nvGrpSpPr>
          <p:grpSpPr>
            <a:xfrm>
              <a:off x="7884368" y="4040128"/>
              <a:ext cx="377265" cy="378195"/>
              <a:chOff x="6948269" y="1608102"/>
              <a:chExt cx="1195872" cy="1198817"/>
            </a:xfrm>
            <a:solidFill>
              <a:srgbClr val="B3B3B3">
                <a:alpha val="53000"/>
              </a:srgbClr>
            </a:solidFill>
          </p:grpSpPr>
          <p:sp>
            <p:nvSpPr>
              <p:cNvPr id="77" name="橢圓 7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8" name="橢圓 7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9" name="橢圓 7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0" name="橢圓 7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1" name="橢圓 8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2" name="橢圓 8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3" name="橢圓 8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4" name="橢圓 8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5" name="橢圓 8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cxnSp>
        <p:nvCxnSpPr>
          <p:cNvPr id="87" name="直線接點 86"/>
          <p:cNvCxnSpPr/>
          <p:nvPr userDrawn="1"/>
        </p:nvCxnSpPr>
        <p:spPr>
          <a:xfrm flipH="1">
            <a:off x="395537" y="4790272"/>
            <a:ext cx="1868661" cy="0"/>
          </a:xfrm>
          <a:prstGeom prst="line">
            <a:avLst/>
          </a:prstGeom>
          <a:ln w="12700">
            <a:solidFill>
              <a:srgbClr val="777777"/>
            </a:solidFill>
            <a:headEnd type="none"/>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userDrawn="1"/>
        </p:nvCxnSpPr>
        <p:spPr>
          <a:xfrm>
            <a:off x="395537" y="4288945"/>
            <a:ext cx="1" cy="504056"/>
          </a:xfrm>
          <a:prstGeom prst="line">
            <a:avLst/>
          </a:prstGeom>
          <a:ln w="12700">
            <a:solidFill>
              <a:srgbClr val="777777"/>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93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 xtra: blank page in white">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1154" y="242711"/>
            <a:ext cx="1124274" cy="264205"/>
          </a:xfrm>
          <a:prstGeom prst="rect">
            <a:avLst/>
          </a:prstGeom>
        </p:spPr>
      </p:pic>
      <p:sp>
        <p:nvSpPr>
          <p:cNvPr id="8" name="文字方塊 7"/>
          <p:cNvSpPr txBox="1"/>
          <p:nvPr userDrawn="1"/>
        </p:nvSpPr>
        <p:spPr>
          <a:xfrm>
            <a:off x="5629353" y="4935751"/>
            <a:ext cx="3637534" cy="230832"/>
          </a:xfrm>
          <a:prstGeom prst="rect">
            <a:avLst/>
          </a:prstGeom>
          <a:noFill/>
        </p:spPr>
        <p:txBody>
          <a:bodyPr wrap="none" rtlCol="0">
            <a:spAutoFit/>
          </a:bodyPr>
          <a:lstStyle/>
          <a:p>
            <a:r>
              <a:rPr lang="zh-TW" altLang="en-US" sz="900" dirty="0">
                <a:solidFill>
                  <a:schemeClr val="bg1">
                    <a:lumMod val="65000"/>
                  </a:schemeClr>
                </a:solidFill>
              </a:rPr>
              <a:t>*</a:t>
            </a:r>
            <a:r>
              <a:rPr lang="en-US" altLang="zh-TW" sz="900" dirty="0">
                <a:solidFill>
                  <a:schemeClr val="bg1">
                    <a:lumMod val="65000"/>
                  </a:schemeClr>
                </a:solidFill>
              </a:rPr>
              <a:t>Changes in specification or design may not be done without notification.</a:t>
            </a:r>
            <a:endParaRPr lang="zh-TW" altLang="en-US" sz="900" dirty="0">
              <a:solidFill>
                <a:schemeClr val="bg1">
                  <a:lumMod val="65000"/>
                </a:schemeClr>
              </a:solidFill>
            </a:endParaRPr>
          </a:p>
        </p:txBody>
      </p:sp>
    </p:spTree>
    <p:extLst>
      <p:ext uri="{BB962C8B-B14F-4D97-AF65-F5344CB8AC3E}">
        <p14:creationId xmlns:p14="http://schemas.microsoft.com/office/powerpoint/2010/main" val="89916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966836641"/>
      </p:ext>
    </p:extLst>
  </p:cSld>
  <p:clrMap bg1="lt1" tx1="dk1" bg2="lt2" tx2="dk2" accent1="accent1" accent2="accent2" accent3="accent3" accent4="accent4" accent5="accent5" accent6="accent6" hlink="hlink" folHlink="folHlink"/>
  <p:sldLayoutIdLst>
    <p:sldLayoutId id="2147483816" r:id="rId1"/>
    <p:sldLayoutId id="2147483833" r:id="rId2"/>
    <p:sldLayoutId id="2147483822" r:id="rId3"/>
    <p:sldLayoutId id="2147483834" r:id="rId4"/>
    <p:sldLayoutId id="2147483835" r:id="rId5"/>
    <p:sldLayoutId id="2147483836" r:id="rId6"/>
    <p:sldLayoutId id="2147483837" r:id="rId7"/>
    <p:sldLayoutId id="2147483838"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jpe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7.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3.png"/><Relationship Id="rId12" Type="http://schemas.microsoft.com/office/2007/relationships/hdphoto" Target="../media/hdphoto6.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2.jpe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49.png"/><Relationship Id="rId10" Type="http://schemas.openxmlformats.org/officeDocument/2006/relationships/image" Target="../media/image45.png"/><Relationship Id="rId4" Type="http://schemas.microsoft.com/office/2007/relationships/hdphoto" Target="../media/hdphoto4.wdp"/><Relationship Id="rId9" Type="http://schemas.microsoft.com/office/2007/relationships/hdphoto" Target="../media/hdphoto5.wdp"/><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microsoft.com/office/2007/relationships/hdphoto" Target="../media/hdphoto8.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48.png"/><Relationship Id="rId4" Type="http://schemas.microsoft.com/office/2007/relationships/hdphoto" Target="../media/hdphoto9.wdp"/><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image" Target="../media/image61.png"/><Relationship Id="rId7" Type="http://schemas.openxmlformats.org/officeDocument/2006/relationships/image" Target="../media/image65.png"/><Relationship Id="rId12" Type="http://schemas.microsoft.com/office/2007/relationships/hdphoto" Target="../media/hdphoto10.wdp"/><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4.png"/><Relationship Id="rId3" Type="http://schemas.openxmlformats.org/officeDocument/2006/relationships/image" Target="../media/image71.png"/><Relationship Id="rId21" Type="http://schemas.microsoft.com/office/2007/relationships/hdphoto" Target="../media/hdphoto13.wdp"/><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3.png"/><Relationship Id="rId2" Type="http://schemas.openxmlformats.org/officeDocument/2006/relationships/notesSlide" Target="../notesSlides/notesSlide19.xml"/><Relationship Id="rId16" Type="http://schemas.microsoft.com/office/2007/relationships/hdphoto" Target="../media/hdphoto12.wdp"/><Relationship Id="rId20"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2.png"/><Relationship Id="rId23" Type="http://schemas.openxmlformats.org/officeDocument/2006/relationships/image" Target="../media/image86.png"/><Relationship Id="rId10" Type="http://schemas.openxmlformats.org/officeDocument/2006/relationships/image" Target="../media/image78.png"/><Relationship Id="rId19" Type="http://schemas.openxmlformats.org/officeDocument/2006/relationships/image" Target="../media/image26.png"/><Relationship Id="rId4" Type="http://schemas.openxmlformats.org/officeDocument/2006/relationships/image" Target="../media/image72.png"/><Relationship Id="rId9" Type="http://schemas.openxmlformats.org/officeDocument/2006/relationships/image" Target="../media/image77.png"/><Relationship Id="rId14" Type="http://schemas.microsoft.com/office/2007/relationships/hdphoto" Target="../media/hdphoto11.wdp"/><Relationship Id="rId22"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439135" y="2860060"/>
            <a:ext cx="8260704" cy="1446550"/>
          </a:xfrm>
          <a:prstGeom prst="rect">
            <a:avLst/>
          </a:prstGeom>
          <a:noFill/>
        </p:spPr>
        <p:txBody>
          <a:bodyPr wrap="square" rtlCol="0">
            <a:spAutoFit/>
          </a:bodyPr>
          <a:lstStyle/>
          <a:p>
            <a:pPr algn="l"/>
            <a:r>
              <a:rPr lang="en-US" altLang="zh-TW" sz="2800" b="1" dirty="0">
                <a:solidFill>
                  <a:schemeClr val="bg1"/>
                </a:solidFill>
              </a:rPr>
              <a:t>2-Channel Recorder and Streaming</a:t>
            </a:r>
            <a:r>
              <a:rPr lang="zh-TW" altLang="en-US" sz="2800" b="1" dirty="0">
                <a:solidFill>
                  <a:schemeClr val="bg1"/>
                </a:solidFill>
              </a:rPr>
              <a:t> </a:t>
            </a:r>
            <a:r>
              <a:rPr lang="en-US" altLang="zh-TW" sz="2800" b="1" dirty="0">
                <a:solidFill>
                  <a:schemeClr val="bg1"/>
                </a:solidFill>
              </a:rPr>
              <a:t>Media</a:t>
            </a:r>
            <a:r>
              <a:rPr lang="zh-TW" altLang="en-US" sz="2800" dirty="0">
                <a:solidFill>
                  <a:srgbClr val="000000"/>
                </a:solidFill>
                <a:latin typeface="Noto Sans" panose="020B0502040504020204" pitchFamily="34" charset="0"/>
              </a:rPr>
              <a:t> </a:t>
            </a:r>
            <a:r>
              <a:rPr lang="en-US" altLang="zh-TW" sz="2800" b="1" dirty="0">
                <a:solidFill>
                  <a:schemeClr val="bg1"/>
                </a:solidFill>
              </a:rPr>
              <a:t>Processor</a:t>
            </a:r>
          </a:p>
          <a:p>
            <a:pPr algn="l"/>
            <a:r>
              <a:rPr lang="en-US" altLang="zh-TW" sz="2400" b="1" dirty="0">
                <a:solidFill>
                  <a:schemeClr val="bg1"/>
                </a:solidFill>
              </a:rPr>
              <a:t>with NDI®|HX support </a:t>
            </a:r>
          </a:p>
          <a:p>
            <a:r>
              <a:rPr lang="en-US" altLang="zh-TW" sz="3600" b="1" dirty="0">
                <a:solidFill>
                  <a:schemeClr val="bg1"/>
                </a:solidFill>
              </a:rPr>
              <a:t>Product </a:t>
            </a:r>
            <a:r>
              <a:rPr lang="en-US" sz="3600" b="1" dirty="0">
                <a:solidFill>
                  <a:schemeClr val="bg1"/>
                </a:solidFill>
              </a:rPr>
              <a:t>Introduction</a:t>
            </a:r>
          </a:p>
        </p:txBody>
      </p:sp>
      <p:sp>
        <p:nvSpPr>
          <p:cNvPr id="9" name="文字方塊 8"/>
          <p:cNvSpPr txBox="1"/>
          <p:nvPr/>
        </p:nvSpPr>
        <p:spPr>
          <a:xfrm>
            <a:off x="444161" y="2198547"/>
            <a:ext cx="1902380" cy="769441"/>
          </a:xfrm>
          <a:prstGeom prst="rect">
            <a:avLst/>
          </a:prstGeom>
          <a:noFill/>
        </p:spPr>
        <p:txBody>
          <a:bodyPr wrap="none" rtlCol="0">
            <a:spAutoFit/>
          </a:bodyPr>
          <a:lstStyle/>
          <a:p>
            <a:r>
              <a:rPr lang="en-US" altLang="zh-TW" sz="4400" b="1" dirty="0">
                <a:gradFill flip="none" rotWithShape="1">
                  <a:gsLst>
                    <a:gs pos="100000">
                      <a:srgbClr val="0083CD"/>
                    </a:gs>
                    <a:gs pos="0">
                      <a:srgbClr val="66FFFF"/>
                    </a:gs>
                  </a:gsLst>
                  <a:lin ang="5400000" scaled="0"/>
                  <a:tileRect/>
                </a:gradFill>
                <a:latin typeface="+mj-lt"/>
              </a:rPr>
              <a:t>LC100N</a:t>
            </a:r>
            <a:endParaRPr lang="en-US" sz="4400" b="1" dirty="0">
              <a:gradFill flip="none" rotWithShape="1">
                <a:gsLst>
                  <a:gs pos="100000">
                    <a:srgbClr val="0083CD"/>
                  </a:gs>
                  <a:gs pos="0">
                    <a:srgbClr val="66FFFF"/>
                  </a:gs>
                </a:gsLst>
                <a:lin ang="5400000" scaled="0"/>
                <a:tileRect/>
              </a:gradFill>
              <a:latin typeface="+mj-lt"/>
            </a:endParaRPr>
          </a:p>
        </p:txBody>
      </p:sp>
      <p:pic>
        <p:nvPicPr>
          <p:cNvPr id="10" name="圖片 9">
            <a:extLst>
              <a:ext uri="{FF2B5EF4-FFF2-40B4-BE49-F238E27FC236}">
                <a16:creationId xmlns:a16="http://schemas.microsoft.com/office/drawing/2014/main" id="{2079D042-3C3E-46C6-AFA6-5465EE143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141" y="816750"/>
            <a:ext cx="4680000" cy="3510000"/>
          </a:xfrm>
          <a:prstGeom prst="rect">
            <a:avLst/>
          </a:prstGeom>
        </p:spPr>
      </p:pic>
    </p:spTree>
    <p:extLst>
      <p:ext uri="{BB962C8B-B14F-4D97-AF65-F5344CB8AC3E}">
        <p14:creationId xmlns:p14="http://schemas.microsoft.com/office/powerpoint/2010/main" val="74147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2666830" y="765247"/>
            <a:ext cx="2470795" cy="3507701"/>
          </a:xfrm>
          <a:prstGeom prst="roundRect">
            <a:avLst>
              <a:gd name="adj" fmla="val 9924"/>
            </a:avLst>
          </a:prstGeom>
          <a:solidFill>
            <a:srgbClr val="FFFF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圓角矩形 2"/>
          <p:cNvSpPr/>
          <p:nvPr/>
        </p:nvSpPr>
        <p:spPr>
          <a:xfrm>
            <a:off x="268704" y="941327"/>
            <a:ext cx="2169437" cy="3069572"/>
          </a:xfrm>
          <a:prstGeom prst="roundRect">
            <a:avLst>
              <a:gd name="adj" fmla="val 10898"/>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5843923" y="655138"/>
            <a:ext cx="2903836" cy="1934394"/>
          </a:xfrm>
          <a:prstGeom prst="roundRect">
            <a:avLst>
              <a:gd name="adj" fmla="val 9924"/>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a:spLocks noChangeArrowheads="1"/>
          </p:cNvSpPr>
          <p:nvPr/>
        </p:nvSpPr>
        <p:spPr bwMode="auto">
          <a:xfrm>
            <a:off x="2776677" y="2076038"/>
            <a:ext cx="238229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1pPr>
            <a:lvl2pPr marL="742950" indent="-285750">
              <a:spcBef>
                <a:spcPct val="20000"/>
              </a:spcBef>
              <a:buClr>
                <a:schemeClr val="accent1"/>
              </a:buClr>
              <a:buSzPct val="100000"/>
              <a:buFont typeface="Symbol" pitchFamily="18" charset="2"/>
              <a:buChar char=""/>
              <a:defRPr sz="1700">
                <a:solidFill>
                  <a:schemeClr val="tx2"/>
                </a:solidFill>
                <a:latin typeface="Candara" pitchFamily="34" charset="0"/>
                <a:ea typeface="標楷體" pitchFamily="65" charset="-120"/>
              </a:defRPr>
            </a:lvl2pPr>
            <a:lvl3pPr marL="1143000" indent="-228600">
              <a:spcBef>
                <a:spcPct val="20000"/>
              </a:spcBef>
              <a:buClr>
                <a:schemeClr val="accent1"/>
              </a:buClr>
              <a:buSzPct val="100000"/>
              <a:buFont typeface="Symbol" pitchFamily="18" charset="2"/>
              <a:buChar char=""/>
              <a:defRPr sz="1500">
                <a:solidFill>
                  <a:schemeClr val="tx2"/>
                </a:solidFill>
                <a:latin typeface="Candara" pitchFamily="34" charset="0"/>
                <a:ea typeface="標楷體" pitchFamily="65" charset="-12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4pPr>
            <a:lvl5pPr marL="2057400" indent="-228600">
              <a:spcBef>
                <a:spcPct val="20000"/>
              </a:spcBef>
              <a:buClr>
                <a:schemeClr val="accent1"/>
              </a:buClr>
              <a:buSzPct val="100000"/>
              <a:buFont typeface="Symbol" pitchFamily="18" charset="2"/>
              <a:buChar char=""/>
              <a:defRPr sz="1200">
                <a:solidFill>
                  <a:schemeClr val="tx2"/>
                </a:solidFill>
                <a:latin typeface="Candara" pitchFamily="34" charset="0"/>
                <a:ea typeface="標楷體" pitchFamily="65" charset="-120"/>
              </a:defRPr>
            </a:lvl5pPr>
            <a:lvl6pPr marL="25146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6pPr>
            <a:lvl7pPr marL="29718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7pPr>
            <a:lvl8pPr marL="34290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8pPr>
            <a:lvl9pPr marL="38862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9pPr>
          </a:lstStyle>
          <a:p>
            <a:pPr algn="ctr">
              <a:spcBef>
                <a:spcPct val="0"/>
              </a:spcBef>
              <a:buClrTx/>
              <a:buSzTx/>
              <a:buNone/>
              <a:defRPr/>
            </a:pPr>
            <a:r>
              <a:rPr lang="en-US" altLang="zh-TW" sz="1400" b="1" kern="0" dirty="0">
                <a:solidFill>
                  <a:srgbClr val="00B0F0"/>
                </a:solidFill>
                <a:latin typeface="+mn-lt"/>
                <a:ea typeface="Arial Unicode MS" panose="020B0604020202020204" pitchFamily="34" charset="-120"/>
                <a:cs typeface="Arial Unicode MS" panose="020B0604020202020204" pitchFamily="34" charset="-120"/>
              </a:rPr>
              <a:t>Media Processor LC100N</a:t>
            </a:r>
            <a:endParaRPr lang="zh-TW" altLang="en-US" sz="1400" b="1" kern="0" dirty="0">
              <a:solidFill>
                <a:srgbClr val="00B0F0"/>
              </a:solidFill>
              <a:latin typeface="+mn-lt"/>
              <a:ea typeface="Arial Unicode MS" panose="020B0604020202020204" pitchFamily="34" charset="-120"/>
              <a:cs typeface="Arial Unicode MS" panose="020B0604020202020204" pitchFamily="34" charset="-120"/>
            </a:endParaRPr>
          </a:p>
        </p:txBody>
      </p:sp>
      <p:sp>
        <p:nvSpPr>
          <p:cNvPr id="7" name="文字方塊 15">
            <a:extLst>
              <a:ext uri="{FF2B5EF4-FFF2-40B4-BE49-F238E27FC236}">
                <a16:creationId xmlns:a16="http://schemas.microsoft.com/office/drawing/2014/main" id="{8A9307DC-6639-FD41-9C0C-1C4AC403B3D8}"/>
              </a:ext>
            </a:extLst>
          </p:cNvPr>
          <p:cNvSpPr txBox="1"/>
          <p:nvPr/>
        </p:nvSpPr>
        <p:spPr>
          <a:xfrm>
            <a:off x="7180167" y="1294142"/>
            <a:ext cx="1528825"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altLang="zh-TW" sz="1100" b="1" dirty="0" err="1">
                <a:solidFill>
                  <a:schemeClr val="tx1"/>
                </a:solidFill>
              </a:rPr>
              <a:t>NewTek</a:t>
            </a:r>
            <a:r>
              <a:rPr lang="en-US" altLang="zh-TW" sz="1100" b="1" dirty="0">
                <a:solidFill>
                  <a:schemeClr val="tx1"/>
                </a:solidFill>
              </a:rPr>
              <a:t> </a:t>
            </a:r>
            <a:r>
              <a:rPr lang="en-US" altLang="zh-TW" sz="1100" b="1" dirty="0" err="1">
                <a:solidFill>
                  <a:schemeClr val="tx1"/>
                </a:solidFill>
              </a:rPr>
              <a:t>TriCaster</a:t>
            </a:r>
            <a:endParaRPr lang="zh-TW" altLang="en-US" sz="1100" b="1" dirty="0">
              <a:solidFill>
                <a:schemeClr val="tx1"/>
              </a:solidFill>
            </a:endParaRPr>
          </a:p>
        </p:txBody>
      </p:sp>
      <p:pic>
        <p:nvPicPr>
          <p:cNvPr id="8" name="Picture 1">
            <a:extLst>
              <a:ext uri="{FF2B5EF4-FFF2-40B4-BE49-F238E27FC236}">
                <a16:creationId xmlns:a16="http://schemas.microsoft.com/office/drawing/2014/main" id="{6DAEC663-0CE1-3845-B79B-D149EEB8792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359" l="337" r="99327">
                        <a14:foregroundMark x1="21886" y1="89744" x2="21886" y2="89744"/>
                      </a14:backgroundRemoval>
                    </a14:imgEffect>
                  </a14:imgLayer>
                </a14:imgProps>
              </a:ext>
            </a:extLst>
          </a:blip>
          <a:stretch>
            <a:fillRect/>
          </a:stretch>
        </p:blipFill>
        <p:spPr>
          <a:xfrm>
            <a:off x="6443967" y="773267"/>
            <a:ext cx="1324701" cy="695803"/>
          </a:xfrm>
          <a:prstGeom prst="rect">
            <a:avLst/>
          </a:prstGeom>
        </p:spPr>
      </p:pic>
      <p:sp>
        <p:nvSpPr>
          <p:cNvPr id="9" name="矩形 8"/>
          <p:cNvSpPr/>
          <p:nvPr/>
        </p:nvSpPr>
        <p:spPr>
          <a:xfrm>
            <a:off x="6531218" y="2556251"/>
            <a:ext cx="1479316" cy="307777"/>
          </a:xfrm>
          <a:prstGeom prst="rect">
            <a:avLst/>
          </a:prstGeom>
        </p:spPr>
        <p:txBody>
          <a:bodyPr wrap="none">
            <a:spAutoFit/>
          </a:bodyPr>
          <a:lstStyle/>
          <a:p>
            <a:r>
              <a:rPr lang="en-US" altLang="zh-TW" sz="1400" b="1" dirty="0">
                <a:solidFill>
                  <a:schemeClr val="tx1">
                    <a:lumMod val="85000"/>
                    <a:lumOff val="15000"/>
                  </a:schemeClr>
                </a:solidFill>
              </a:rPr>
              <a:t>Video Production</a:t>
            </a:r>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563" y="1603916"/>
            <a:ext cx="1353105" cy="878289"/>
          </a:xfrm>
          <a:prstGeom prst="rect">
            <a:avLst/>
          </a:prstGeom>
        </p:spPr>
      </p:pic>
      <p:sp>
        <p:nvSpPr>
          <p:cNvPr id="11" name="文字方塊 15">
            <a:extLst>
              <a:ext uri="{FF2B5EF4-FFF2-40B4-BE49-F238E27FC236}">
                <a16:creationId xmlns:a16="http://schemas.microsoft.com/office/drawing/2014/main" id="{8A9307DC-6639-FD41-9C0C-1C4AC403B3D8}"/>
              </a:ext>
            </a:extLst>
          </p:cNvPr>
          <p:cNvSpPr txBox="1"/>
          <p:nvPr/>
        </p:nvSpPr>
        <p:spPr>
          <a:xfrm>
            <a:off x="7773533" y="2259313"/>
            <a:ext cx="718477"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altLang="zh-TW" sz="1100" b="1" dirty="0" err="1">
                <a:solidFill>
                  <a:schemeClr val="tx1"/>
                </a:solidFill>
              </a:rPr>
              <a:t>vMix</a:t>
            </a:r>
            <a:endParaRPr lang="zh-TW" altLang="en-US" sz="1100" b="1" dirty="0">
              <a:solidFill>
                <a:schemeClr val="tx1"/>
              </a:solidFill>
            </a:endParaRPr>
          </a:p>
        </p:txBody>
      </p:sp>
      <p:pic>
        <p:nvPicPr>
          <p:cNvPr id="12" name="圖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949" y="1004424"/>
            <a:ext cx="482559" cy="551328"/>
          </a:xfrm>
          <a:prstGeom prst="rect">
            <a:avLst/>
          </a:prstGeom>
        </p:spPr>
      </p:pic>
      <p:sp>
        <p:nvSpPr>
          <p:cNvPr id="13" name="文字方塊 70"/>
          <p:cNvSpPr txBox="1">
            <a:spLocks noChangeArrowheads="1"/>
          </p:cNvSpPr>
          <p:nvPr/>
        </p:nvSpPr>
        <p:spPr bwMode="auto">
          <a:xfrm>
            <a:off x="1088633" y="1080814"/>
            <a:ext cx="994678"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1pPr>
            <a:lvl2pPr marL="742950" indent="-285750">
              <a:spcBef>
                <a:spcPct val="20000"/>
              </a:spcBef>
              <a:buClr>
                <a:schemeClr val="accent1"/>
              </a:buClr>
              <a:buSzPct val="100000"/>
              <a:buFont typeface="Symbol" pitchFamily="18" charset="2"/>
              <a:buChar char=""/>
              <a:defRPr sz="1700">
                <a:solidFill>
                  <a:schemeClr val="tx2"/>
                </a:solidFill>
                <a:latin typeface="Candara" pitchFamily="34" charset="0"/>
                <a:ea typeface="標楷體" pitchFamily="65" charset="-120"/>
              </a:defRPr>
            </a:lvl2pPr>
            <a:lvl3pPr marL="1143000" indent="-228600">
              <a:spcBef>
                <a:spcPct val="20000"/>
              </a:spcBef>
              <a:buClr>
                <a:schemeClr val="accent1"/>
              </a:buClr>
              <a:buSzPct val="100000"/>
              <a:buFont typeface="Symbol" pitchFamily="18" charset="2"/>
              <a:buChar char=""/>
              <a:defRPr sz="1500">
                <a:solidFill>
                  <a:schemeClr val="tx2"/>
                </a:solidFill>
                <a:latin typeface="Candara" pitchFamily="34" charset="0"/>
                <a:ea typeface="標楷體" pitchFamily="65" charset="-12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4pPr>
            <a:lvl5pPr marL="2057400" indent="-228600">
              <a:spcBef>
                <a:spcPct val="20000"/>
              </a:spcBef>
              <a:buClr>
                <a:schemeClr val="accent1"/>
              </a:buClr>
              <a:buSzPct val="100000"/>
              <a:buFont typeface="Symbol" pitchFamily="18" charset="2"/>
              <a:buChar char=""/>
              <a:defRPr sz="1200">
                <a:solidFill>
                  <a:schemeClr val="tx2"/>
                </a:solidFill>
                <a:latin typeface="Candara" pitchFamily="34" charset="0"/>
                <a:ea typeface="標楷體" pitchFamily="65" charset="-120"/>
              </a:defRPr>
            </a:lvl5pPr>
            <a:lvl6pPr marL="25146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6pPr>
            <a:lvl7pPr marL="29718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7pPr>
            <a:lvl8pPr marL="34290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8pPr>
            <a:lvl9pPr marL="38862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9pPr>
          </a:lstStyle>
          <a:p>
            <a:pPr>
              <a:spcBef>
                <a:spcPct val="0"/>
              </a:spcBef>
              <a:buClrTx/>
              <a:buSzTx/>
              <a:buNone/>
              <a:defRPr/>
            </a:pPr>
            <a:r>
              <a:rPr lang="en-US" altLang="zh-TW" sz="1000" b="1" kern="0" dirty="0">
                <a:solidFill>
                  <a:prstClr val="black"/>
                </a:solidFill>
                <a:latin typeface="+mn-lt"/>
                <a:ea typeface="Arial Unicode MS" panose="020B0604020202020204" pitchFamily="34" charset="-120"/>
                <a:cs typeface="Arial Unicode MS" panose="020B0604020202020204" pitchFamily="34" charset="-120"/>
              </a:rPr>
              <a:t>NDI|HX</a:t>
            </a:r>
            <a:r>
              <a:rPr lang="en-US" altLang="zh-TW" sz="1000" b="1" kern="0" dirty="0">
                <a:solidFill>
                  <a:prstClr val="black"/>
                </a:solidFill>
                <a:latin typeface="+mj-lt"/>
                <a:ea typeface="Arial Unicode MS" panose="020B0604020202020204" pitchFamily="34" charset="-120"/>
                <a:cs typeface="Arial Unicode MS" panose="020B0604020202020204" pitchFamily="34" charset="-120"/>
              </a:rPr>
              <a:t> Camera</a:t>
            </a:r>
            <a:endParaRPr lang="zh-TW" altLang="en-US" sz="1000" b="1" kern="0" dirty="0">
              <a:solidFill>
                <a:prstClr val="black"/>
              </a:solidFill>
              <a:latin typeface="+mj-lt"/>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1270225" y="2519098"/>
            <a:ext cx="1414271" cy="400110"/>
          </a:xfrm>
          <a:prstGeom prst="rect">
            <a:avLst/>
          </a:prstGeom>
          <a:noFill/>
        </p:spPr>
        <p:txBody>
          <a:bodyPr wrap="square" rtlCol="0">
            <a:spAutoFit/>
          </a:bodyPr>
          <a:lstStyle/>
          <a:p>
            <a:r>
              <a:rPr lang="en-US" altLang="zh-TW" sz="1000" b="1" dirty="0"/>
              <a:t>NDI|HX</a:t>
            </a:r>
            <a:r>
              <a:rPr lang="zh-TW" altLang="en-US" sz="1000" b="1" dirty="0"/>
              <a:t> </a:t>
            </a:r>
            <a:endParaRPr lang="en-US" altLang="zh-TW" sz="1000" b="1" dirty="0"/>
          </a:p>
          <a:p>
            <a:r>
              <a:rPr lang="en-US" altLang="zh-TW" sz="1000" b="1" dirty="0"/>
              <a:t>Screen Capture</a:t>
            </a:r>
            <a:endParaRPr lang="zh-TW" altLang="en-US" sz="1000" b="1" dirty="0"/>
          </a:p>
        </p:txBody>
      </p:sp>
      <p:grpSp>
        <p:nvGrpSpPr>
          <p:cNvPr id="15" name="群組 14"/>
          <p:cNvGrpSpPr/>
          <p:nvPr/>
        </p:nvGrpSpPr>
        <p:grpSpPr>
          <a:xfrm>
            <a:off x="380970" y="2484906"/>
            <a:ext cx="961486" cy="553796"/>
            <a:chOff x="2023254" y="3015200"/>
            <a:chExt cx="1873518" cy="1242204"/>
          </a:xfrm>
        </p:grpSpPr>
        <p:pic>
          <p:nvPicPr>
            <p:cNvPr id="16" name="圖片 15"/>
            <p:cNvPicPr>
              <a:picLocks noChangeAspect="1"/>
            </p:cNvPicPr>
            <p:nvPr/>
          </p:nvPicPr>
          <p:blipFill rotWithShape="1">
            <a:blip r:embed="rId7" cstate="print">
              <a:extLst>
                <a:ext uri="{28A0092B-C50C-407E-A947-70E740481C1C}">
                  <a14:useLocalDpi xmlns:a14="http://schemas.microsoft.com/office/drawing/2010/main" val="0"/>
                </a:ext>
              </a:extLst>
            </a:blip>
            <a:srcRect l="336" t="17331" r="-336" b="16365"/>
            <a:stretch/>
          </p:blipFill>
          <p:spPr>
            <a:xfrm>
              <a:off x="2023254" y="3015200"/>
              <a:ext cx="1873518" cy="1242204"/>
            </a:xfrm>
            <a:prstGeom prst="rect">
              <a:avLst/>
            </a:prstGeom>
          </p:spPr>
        </p:pic>
        <p:pic>
          <p:nvPicPr>
            <p:cNvPr id="17" name="圖片 16"/>
            <p:cNvPicPr>
              <a:picLocks noChangeAspect="1"/>
            </p:cNvPicPr>
            <p:nvPr/>
          </p:nvPicPr>
          <p:blipFill>
            <a:blip r:embed="rId8"/>
            <a:stretch>
              <a:fillRect/>
            </a:stretch>
          </p:blipFill>
          <p:spPr>
            <a:xfrm>
              <a:off x="2375472" y="3109576"/>
              <a:ext cx="1169082" cy="642037"/>
            </a:xfrm>
            <a:prstGeom prst="rect">
              <a:avLst/>
            </a:prstGeom>
          </p:spPr>
        </p:pic>
      </p:grpSp>
      <p:cxnSp>
        <p:nvCxnSpPr>
          <p:cNvPr id="18" name="直線單箭頭接點 17"/>
          <p:cNvCxnSpPr/>
          <p:nvPr/>
        </p:nvCxnSpPr>
        <p:spPr>
          <a:xfrm>
            <a:off x="2167293" y="1718467"/>
            <a:ext cx="632008"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圖片 18"/>
          <p:cNvPicPr>
            <a:picLocks noChangeAspect="1"/>
          </p:cNvPicPr>
          <p:nvPr/>
        </p:nvPicPr>
        <p:blipFill>
          <a:blip r:embed="rId9">
            <a:extLst>
              <a:ext uri="{BEBA8EAE-BF5A-486C-A8C5-ECC9F3942E4B}">
                <a14:imgProps xmlns:a14="http://schemas.microsoft.com/office/drawing/2010/main">
                  <a14:imgLayer r:embed="rId10">
                    <a14:imgEffect>
                      <a14:backgroundRemoval t="4485" b="94459" l="9416" r="89610">
                        <a14:foregroundMark x1="55195" y1="76517" x2="55195" y2="76517"/>
                        <a14:foregroundMark x1="48701" y1="68865" x2="48701" y2="68865"/>
                        <a14:foregroundMark x1="35390" y1="64644" x2="35390" y2="64644"/>
                        <a14:foregroundMark x1="41558" y1="59631" x2="41558" y2="59631"/>
                        <a14:foregroundMark x1="38312" y1="75198" x2="38312" y2="75198"/>
                        <a14:foregroundMark x1="32792" y1="69657" x2="32792" y2="69657"/>
                        <a14:foregroundMark x1="44481" y1="74406" x2="44481" y2="74406"/>
                        <a14:foregroundMark x1="25325" y1="51187" x2="25325" y2="51187"/>
                        <a14:foregroundMark x1="40584" y1="40369" x2="40584" y2="40369"/>
                        <a14:foregroundMark x1="48377" y1="39314" x2="48377" y2="39314"/>
                        <a14:foregroundMark x1="35714" y1="42744" x2="35714" y2="42744"/>
                        <a14:foregroundMark x1="18506" y1="55145" x2="18506" y2="55145"/>
                        <a14:foregroundMark x1="21104" y1="55145" x2="21104" y2="55145"/>
                        <a14:foregroundMark x1="29870" y1="67018" x2="29870" y2="67018"/>
                        <a14:foregroundMark x1="49675" y1="65699" x2="49675" y2="65699"/>
                        <a14:foregroundMark x1="51948" y1="77573" x2="51948" y2="77573"/>
                      </a14:backgroundRemoval>
                    </a14:imgEffect>
                  </a14:imgLayer>
                </a14:imgProps>
              </a:ext>
            </a:extLst>
          </a:blip>
          <a:stretch>
            <a:fillRect/>
          </a:stretch>
        </p:blipFill>
        <p:spPr>
          <a:xfrm>
            <a:off x="472574" y="3105959"/>
            <a:ext cx="653915" cy="804655"/>
          </a:xfrm>
          <a:prstGeom prst="rect">
            <a:avLst/>
          </a:prstGeom>
        </p:spPr>
      </p:pic>
      <p:pic>
        <p:nvPicPr>
          <p:cNvPr id="20" name="圖片 19"/>
          <p:cNvPicPr>
            <a:picLocks noChangeAspect="1"/>
          </p:cNvPicPr>
          <p:nvPr/>
        </p:nvPicPr>
        <p:blipFill rotWithShape="1">
          <a:blip r:embed="rId11" cstate="print">
            <a:extLst>
              <a:ext uri="{28A0092B-C50C-407E-A947-70E740481C1C}">
                <a14:useLocalDpi xmlns:a14="http://schemas.microsoft.com/office/drawing/2010/main" val="0"/>
              </a:ext>
            </a:extLst>
          </a:blip>
          <a:srcRect l="22314" t="14399" r="22191" b="14641"/>
          <a:stretch/>
        </p:blipFill>
        <p:spPr>
          <a:xfrm>
            <a:off x="449747" y="1643388"/>
            <a:ext cx="747630" cy="716990"/>
          </a:xfrm>
          <a:prstGeom prst="rect">
            <a:avLst/>
          </a:prstGeom>
        </p:spPr>
      </p:pic>
      <p:sp>
        <p:nvSpPr>
          <p:cNvPr id="21" name="文字方塊 70"/>
          <p:cNvSpPr txBox="1">
            <a:spLocks noChangeArrowheads="1"/>
          </p:cNvSpPr>
          <p:nvPr/>
        </p:nvSpPr>
        <p:spPr bwMode="auto">
          <a:xfrm>
            <a:off x="1157757" y="1706744"/>
            <a:ext cx="994678"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1pPr>
            <a:lvl2pPr marL="742950" indent="-285750">
              <a:spcBef>
                <a:spcPct val="20000"/>
              </a:spcBef>
              <a:buClr>
                <a:schemeClr val="accent1"/>
              </a:buClr>
              <a:buSzPct val="100000"/>
              <a:buFont typeface="Symbol" pitchFamily="18" charset="2"/>
              <a:buChar char=""/>
              <a:defRPr sz="1700">
                <a:solidFill>
                  <a:schemeClr val="tx2"/>
                </a:solidFill>
                <a:latin typeface="Candara" pitchFamily="34" charset="0"/>
                <a:ea typeface="標楷體" pitchFamily="65" charset="-120"/>
              </a:defRPr>
            </a:lvl2pPr>
            <a:lvl3pPr marL="1143000" indent="-228600">
              <a:spcBef>
                <a:spcPct val="20000"/>
              </a:spcBef>
              <a:buClr>
                <a:schemeClr val="accent1"/>
              </a:buClr>
              <a:buSzPct val="100000"/>
              <a:buFont typeface="Symbol" pitchFamily="18" charset="2"/>
              <a:buChar char=""/>
              <a:defRPr sz="1500">
                <a:solidFill>
                  <a:schemeClr val="tx2"/>
                </a:solidFill>
                <a:latin typeface="Candara" pitchFamily="34" charset="0"/>
                <a:ea typeface="標楷體" pitchFamily="65" charset="-12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4pPr>
            <a:lvl5pPr marL="2057400" indent="-228600">
              <a:spcBef>
                <a:spcPct val="20000"/>
              </a:spcBef>
              <a:buClr>
                <a:schemeClr val="accent1"/>
              </a:buClr>
              <a:buSzPct val="100000"/>
              <a:buFont typeface="Symbol" pitchFamily="18" charset="2"/>
              <a:buChar char=""/>
              <a:defRPr sz="1200">
                <a:solidFill>
                  <a:schemeClr val="tx2"/>
                </a:solidFill>
                <a:latin typeface="Candara" pitchFamily="34" charset="0"/>
                <a:ea typeface="標楷體" pitchFamily="65" charset="-120"/>
              </a:defRPr>
            </a:lvl5pPr>
            <a:lvl6pPr marL="25146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6pPr>
            <a:lvl7pPr marL="29718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7pPr>
            <a:lvl8pPr marL="34290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8pPr>
            <a:lvl9pPr marL="3886200" indent="-228600" eaLnBrk="0" fontAlgn="base" hangingPunct="0">
              <a:spcBef>
                <a:spcPct val="20000"/>
              </a:spcBef>
              <a:spcAft>
                <a:spcPct val="0"/>
              </a:spcAft>
              <a:buClr>
                <a:schemeClr val="accent1"/>
              </a:buClr>
              <a:buSzPct val="100000"/>
              <a:buFont typeface="Symbol" pitchFamily="18" charset="2"/>
              <a:buChar char=""/>
              <a:defRPr sz="1200">
                <a:solidFill>
                  <a:schemeClr val="tx2"/>
                </a:solidFill>
                <a:latin typeface="Candara" pitchFamily="34" charset="0"/>
                <a:ea typeface="標楷體" pitchFamily="65" charset="-120"/>
              </a:defRPr>
            </a:lvl9pPr>
          </a:lstStyle>
          <a:p>
            <a:pPr>
              <a:spcBef>
                <a:spcPct val="0"/>
              </a:spcBef>
              <a:buClrTx/>
              <a:buSzTx/>
              <a:buNone/>
              <a:defRPr/>
            </a:pPr>
            <a:r>
              <a:rPr lang="en-US" altLang="zh-TW" sz="1000" b="1" kern="0" dirty="0">
                <a:solidFill>
                  <a:prstClr val="black"/>
                </a:solidFill>
                <a:latin typeface="+mn-lt"/>
                <a:ea typeface="Arial Unicode MS" panose="020B0604020202020204" pitchFamily="34" charset="-120"/>
                <a:cs typeface="Arial Unicode MS" panose="020B0604020202020204" pitchFamily="34" charset="-120"/>
              </a:rPr>
              <a:t>IP Camera (RTSP/HDMI/</a:t>
            </a:r>
          </a:p>
          <a:p>
            <a:pPr>
              <a:spcBef>
                <a:spcPct val="0"/>
              </a:spcBef>
              <a:buClrTx/>
              <a:buSzTx/>
              <a:buNone/>
              <a:defRPr/>
            </a:pPr>
            <a:r>
              <a:rPr lang="en-US" altLang="zh-TW" sz="1000" b="1" kern="0" dirty="0">
                <a:solidFill>
                  <a:prstClr val="black"/>
                </a:solidFill>
                <a:latin typeface="+mn-lt"/>
                <a:ea typeface="Arial Unicode MS" panose="020B0604020202020204" pitchFamily="34" charset="-120"/>
                <a:cs typeface="Arial Unicode MS" panose="020B0604020202020204" pitchFamily="34" charset="-120"/>
              </a:rPr>
              <a:t>SDI/USB)</a:t>
            </a:r>
            <a:endParaRPr lang="zh-TW" altLang="en-US" sz="1000" b="1" kern="0" dirty="0">
              <a:solidFill>
                <a:prstClr val="black"/>
              </a:solidFill>
              <a:latin typeface="+mn-lt"/>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1122327" y="3308232"/>
            <a:ext cx="1414271" cy="400110"/>
          </a:xfrm>
          <a:prstGeom prst="rect">
            <a:avLst/>
          </a:prstGeom>
          <a:noFill/>
        </p:spPr>
        <p:txBody>
          <a:bodyPr wrap="square" rtlCol="0">
            <a:spAutoFit/>
          </a:bodyPr>
          <a:lstStyle/>
          <a:p>
            <a:r>
              <a:rPr lang="en-US" altLang="zh-TW" sz="1000" b="1" dirty="0"/>
              <a:t>Document Camera</a:t>
            </a:r>
          </a:p>
          <a:p>
            <a:r>
              <a:rPr lang="en-US" altLang="zh-TW" sz="1000" b="1" dirty="0"/>
              <a:t>(HDMI/USB)</a:t>
            </a:r>
            <a:endParaRPr lang="zh-TW" altLang="en-US" sz="1000" b="1" dirty="0"/>
          </a:p>
        </p:txBody>
      </p:sp>
      <p:cxnSp>
        <p:nvCxnSpPr>
          <p:cNvPr id="23" name="直線單箭頭接點 22"/>
          <p:cNvCxnSpPr/>
          <p:nvPr/>
        </p:nvCxnSpPr>
        <p:spPr>
          <a:xfrm>
            <a:off x="2174809" y="2519098"/>
            <a:ext cx="632008"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群組 23"/>
          <p:cNvGrpSpPr/>
          <p:nvPr/>
        </p:nvGrpSpPr>
        <p:grpSpPr>
          <a:xfrm>
            <a:off x="3053471" y="2647732"/>
            <a:ext cx="1760149" cy="950169"/>
            <a:chOff x="2859587" y="2919207"/>
            <a:chExt cx="2520776" cy="1359210"/>
          </a:xfrm>
        </p:grpSpPr>
        <p:pic>
          <p:nvPicPr>
            <p:cNvPr id="25" name="圖片 24"/>
            <p:cNvPicPr>
              <a:picLocks noChangeAspect="1"/>
            </p:cNvPicPr>
            <p:nvPr/>
          </p:nvPicPr>
          <p:blipFill>
            <a:blip r:embed="rId12"/>
            <a:stretch>
              <a:fillRect/>
            </a:stretch>
          </p:blipFill>
          <p:spPr>
            <a:xfrm>
              <a:off x="2859587" y="2919207"/>
              <a:ext cx="2520776" cy="1359210"/>
            </a:xfrm>
            <a:prstGeom prst="rect">
              <a:avLst/>
            </a:prstGeom>
            <a:ln>
              <a:solidFill>
                <a:schemeClr val="tx1"/>
              </a:solidFill>
            </a:ln>
          </p:spPr>
        </p:pic>
        <p:pic>
          <p:nvPicPr>
            <p:cNvPr id="26" name="圖片 25"/>
            <p:cNvPicPr>
              <a:picLocks noChangeAspect="1"/>
            </p:cNvPicPr>
            <p:nvPr/>
          </p:nvPicPr>
          <p:blipFill rotWithShape="1">
            <a:blip r:embed="rId13" cstate="print">
              <a:extLst>
                <a:ext uri="{28A0092B-C50C-407E-A947-70E740481C1C}">
                  <a14:useLocalDpi xmlns:a14="http://schemas.microsoft.com/office/drawing/2010/main" val="0"/>
                </a:ext>
              </a:extLst>
            </a:blip>
            <a:srcRect l="34323" t="24968" r="40208" b="46414"/>
            <a:stretch/>
          </p:blipFill>
          <p:spPr>
            <a:xfrm>
              <a:off x="4532271" y="3018077"/>
              <a:ext cx="784302" cy="494389"/>
            </a:xfrm>
            <a:prstGeom prst="rect">
              <a:avLst/>
            </a:prstGeom>
            <a:ln>
              <a:solidFill>
                <a:schemeClr val="tx1"/>
              </a:solidFill>
            </a:ln>
          </p:spPr>
        </p:pic>
      </p:grpSp>
      <p:sp>
        <p:nvSpPr>
          <p:cNvPr id="27" name="文字方塊 26"/>
          <p:cNvSpPr txBox="1"/>
          <p:nvPr/>
        </p:nvSpPr>
        <p:spPr>
          <a:xfrm>
            <a:off x="2776677" y="4282233"/>
            <a:ext cx="2294689" cy="523220"/>
          </a:xfrm>
          <a:prstGeom prst="rect">
            <a:avLst/>
          </a:prstGeom>
          <a:noFill/>
        </p:spPr>
        <p:txBody>
          <a:bodyPr wrap="square" rtlCol="0">
            <a:spAutoFit/>
          </a:bodyPr>
          <a:lstStyle/>
          <a:p>
            <a:r>
              <a:rPr lang="en-US" altLang="zh-TW" sz="1400" b="1" dirty="0"/>
              <a:t>Video mixing and encoder to NDI|HX</a:t>
            </a:r>
            <a:endParaRPr lang="zh-TW" altLang="en-US" sz="1400" b="1" dirty="0"/>
          </a:p>
        </p:txBody>
      </p:sp>
      <p:sp>
        <p:nvSpPr>
          <p:cNvPr id="28" name="矩形 27"/>
          <p:cNvSpPr/>
          <p:nvPr/>
        </p:nvSpPr>
        <p:spPr>
          <a:xfrm>
            <a:off x="602798" y="4062436"/>
            <a:ext cx="1233671" cy="307777"/>
          </a:xfrm>
          <a:prstGeom prst="rect">
            <a:avLst/>
          </a:prstGeom>
        </p:spPr>
        <p:txBody>
          <a:bodyPr wrap="none">
            <a:spAutoFit/>
          </a:bodyPr>
          <a:lstStyle/>
          <a:p>
            <a:r>
              <a:rPr lang="en-US" altLang="zh-TW" sz="1400" b="1" dirty="0">
                <a:solidFill>
                  <a:schemeClr val="tx1">
                    <a:lumMod val="85000"/>
                    <a:lumOff val="15000"/>
                  </a:schemeClr>
                </a:solidFill>
              </a:rPr>
              <a:t>Video Sources</a:t>
            </a:r>
          </a:p>
        </p:txBody>
      </p:sp>
      <p:sp>
        <p:nvSpPr>
          <p:cNvPr id="30" name="文字方塊 29"/>
          <p:cNvSpPr txBox="1"/>
          <p:nvPr/>
        </p:nvSpPr>
        <p:spPr>
          <a:xfrm>
            <a:off x="5163769" y="2085431"/>
            <a:ext cx="632659" cy="253916"/>
          </a:xfrm>
          <a:prstGeom prst="rect">
            <a:avLst/>
          </a:prstGeom>
          <a:noFill/>
        </p:spPr>
        <p:txBody>
          <a:bodyPr wrap="square" rtlCol="0">
            <a:spAutoFit/>
          </a:bodyPr>
          <a:lstStyle/>
          <a:p>
            <a:r>
              <a:rPr lang="en-US" altLang="zh-TW" sz="1050" dirty="0"/>
              <a:t>NDI|HX</a:t>
            </a:r>
            <a:endParaRPr lang="zh-TW" altLang="en-US" sz="1050" dirty="0"/>
          </a:p>
        </p:txBody>
      </p:sp>
      <p:sp>
        <p:nvSpPr>
          <p:cNvPr id="31" name="文字方塊 30"/>
          <p:cNvSpPr txBox="1"/>
          <p:nvPr/>
        </p:nvSpPr>
        <p:spPr>
          <a:xfrm>
            <a:off x="3055131" y="3595400"/>
            <a:ext cx="1880559" cy="415498"/>
          </a:xfrm>
          <a:prstGeom prst="rect">
            <a:avLst/>
          </a:prstGeom>
          <a:noFill/>
        </p:spPr>
        <p:txBody>
          <a:bodyPr wrap="square" rtlCol="0">
            <a:spAutoFit/>
          </a:bodyPr>
          <a:lstStyle/>
          <a:p>
            <a:r>
              <a:rPr lang="en-US" altLang="zh-TW" sz="1050" dirty="0"/>
              <a:t>Video processing such as PIP, add overlay and background.</a:t>
            </a:r>
            <a:endParaRPr lang="zh-TW" altLang="en-US" sz="1050" dirty="0"/>
          </a:p>
        </p:txBody>
      </p:sp>
      <p:sp>
        <p:nvSpPr>
          <p:cNvPr id="32" name="文字方塊 31"/>
          <p:cNvSpPr txBox="1"/>
          <p:nvPr/>
        </p:nvSpPr>
        <p:spPr>
          <a:xfrm>
            <a:off x="190751" y="25144"/>
            <a:ext cx="3639907" cy="769441"/>
          </a:xfrm>
          <a:prstGeom prst="rect">
            <a:avLst/>
          </a:prstGeom>
          <a:noFill/>
        </p:spPr>
        <p:txBody>
          <a:bodyPr wrap="none" rtlCol="0">
            <a:spAutoFit/>
          </a:bodyPr>
          <a:lstStyle/>
          <a:p>
            <a:r>
              <a:rPr lang="en-US" sz="4400" b="1" dirty="0">
                <a:solidFill>
                  <a:srgbClr val="002060"/>
                </a:solidFill>
              </a:rPr>
              <a:t>NDI ecosystem</a:t>
            </a:r>
          </a:p>
        </p:txBody>
      </p:sp>
      <p:sp>
        <p:nvSpPr>
          <p:cNvPr id="33" name="圓角矩形 32"/>
          <p:cNvSpPr/>
          <p:nvPr/>
        </p:nvSpPr>
        <p:spPr>
          <a:xfrm>
            <a:off x="5843921" y="2864611"/>
            <a:ext cx="2905200" cy="1913841"/>
          </a:xfrm>
          <a:prstGeom prst="roundRect">
            <a:avLst>
              <a:gd name="adj" fmla="val 9924"/>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6365949" y="4758495"/>
            <a:ext cx="1809854" cy="307777"/>
          </a:xfrm>
          <a:prstGeom prst="rect">
            <a:avLst/>
          </a:prstGeom>
        </p:spPr>
        <p:txBody>
          <a:bodyPr wrap="none">
            <a:spAutoFit/>
          </a:bodyPr>
          <a:lstStyle/>
          <a:p>
            <a:r>
              <a:rPr lang="en-US" altLang="zh-TW" sz="1400" b="1" dirty="0">
                <a:solidFill>
                  <a:schemeClr val="tx1">
                    <a:lumMod val="85000"/>
                    <a:lumOff val="15000"/>
                  </a:schemeClr>
                </a:solidFill>
              </a:rPr>
              <a:t>Conference Computer</a:t>
            </a:r>
          </a:p>
        </p:txBody>
      </p:sp>
      <p:pic>
        <p:nvPicPr>
          <p:cNvPr id="35" name="圖片 34"/>
          <p:cNvPicPr>
            <a:picLocks noChangeAspect="1"/>
          </p:cNvPicPr>
          <p:nvPr/>
        </p:nvPicPr>
        <p:blipFill rotWithShape="1">
          <a:blip r:embed="rId14" cstate="print">
            <a:extLst>
              <a:ext uri="{28A0092B-C50C-407E-A947-70E740481C1C}">
                <a14:useLocalDpi xmlns:a14="http://schemas.microsoft.com/office/drawing/2010/main" val="0"/>
              </a:ext>
            </a:extLst>
          </a:blip>
          <a:srcRect l="19395" t="15423" r="19625" b="23554"/>
          <a:stretch/>
        </p:blipFill>
        <p:spPr>
          <a:xfrm>
            <a:off x="5952025" y="3105959"/>
            <a:ext cx="866357" cy="838963"/>
          </a:xfrm>
          <a:prstGeom prst="rect">
            <a:avLst/>
          </a:prstGeom>
        </p:spPr>
      </p:pic>
      <p:sp>
        <p:nvSpPr>
          <p:cNvPr id="36" name="文字方塊 35"/>
          <p:cNvSpPr txBox="1"/>
          <p:nvPr/>
        </p:nvSpPr>
        <p:spPr>
          <a:xfrm>
            <a:off x="5865174" y="3993692"/>
            <a:ext cx="1186126" cy="577081"/>
          </a:xfrm>
          <a:prstGeom prst="rect">
            <a:avLst/>
          </a:prstGeom>
          <a:noFill/>
        </p:spPr>
        <p:txBody>
          <a:bodyPr wrap="square" rtlCol="0">
            <a:spAutoFit/>
          </a:bodyPr>
          <a:lstStyle/>
          <a:p>
            <a:r>
              <a:rPr lang="en-US" altLang="zh-TW" sz="1050" b="1" dirty="0"/>
              <a:t>NDI</a:t>
            </a:r>
            <a:r>
              <a:rPr lang="zh-TW" altLang="en-US" sz="1050" b="1" dirty="0"/>
              <a:t> </a:t>
            </a:r>
            <a:r>
              <a:rPr lang="en-US" altLang="zh-TW" sz="1050" b="1" dirty="0"/>
              <a:t>Webcam Input</a:t>
            </a:r>
          </a:p>
          <a:p>
            <a:r>
              <a:rPr lang="en-US" altLang="zh-TW" sz="1050" b="1" dirty="0"/>
              <a:t>(Virtual Camera)</a:t>
            </a:r>
            <a:endParaRPr lang="zh-TW" altLang="en-US" sz="1050" b="1" dirty="0"/>
          </a:p>
        </p:txBody>
      </p:sp>
      <p:pic>
        <p:nvPicPr>
          <p:cNvPr id="37" name="圖片 36"/>
          <p:cNvPicPr>
            <a:picLocks noChangeAspect="1"/>
          </p:cNvPicPr>
          <p:nvPr/>
        </p:nvPicPr>
        <p:blipFill rotWithShape="1">
          <a:blip r:embed="rId15" cstate="print">
            <a:extLst>
              <a:ext uri="{28A0092B-C50C-407E-A947-70E740481C1C}">
                <a14:useLocalDpi xmlns:a14="http://schemas.microsoft.com/office/drawing/2010/main" val="0"/>
              </a:ext>
            </a:extLst>
          </a:blip>
          <a:srcRect l="18591" t="38873" r="45226" b="38155"/>
          <a:stretch/>
        </p:blipFill>
        <p:spPr>
          <a:xfrm>
            <a:off x="7204660" y="3803489"/>
            <a:ext cx="1463216" cy="496148"/>
          </a:xfrm>
          <a:prstGeom prst="rect">
            <a:avLst/>
          </a:prstGeom>
        </p:spPr>
      </p:pic>
      <p:pic>
        <p:nvPicPr>
          <p:cNvPr id="38" name="圖片 37"/>
          <p:cNvPicPr>
            <a:picLocks noChangeAspect="1"/>
          </p:cNvPicPr>
          <p:nvPr/>
        </p:nvPicPr>
        <p:blipFill rotWithShape="1">
          <a:blip r:embed="rId16" cstate="print">
            <a:extLst>
              <a:ext uri="{28A0092B-C50C-407E-A947-70E740481C1C}">
                <a14:useLocalDpi xmlns:a14="http://schemas.microsoft.com/office/drawing/2010/main" val="0"/>
              </a:ext>
            </a:extLst>
          </a:blip>
          <a:srcRect l="60000" t="34904" r="14838" b="33362"/>
          <a:stretch/>
        </p:blipFill>
        <p:spPr>
          <a:xfrm>
            <a:off x="7180167" y="2974570"/>
            <a:ext cx="1391729" cy="937404"/>
          </a:xfrm>
          <a:prstGeom prst="rect">
            <a:avLst/>
          </a:prstGeom>
        </p:spPr>
      </p:pic>
      <p:cxnSp>
        <p:nvCxnSpPr>
          <p:cNvPr id="39" name="直線單箭頭接點 38"/>
          <p:cNvCxnSpPr/>
          <p:nvPr/>
        </p:nvCxnSpPr>
        <p:spPr>
          <a:xfrm>
            <a:off x="6920285" y="3527873"/>
            <a:ext cx="43138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p:cNvCxnSpPr>
          <p:nvPr/>
        </p:nvCxnSpPr>
        <p:spPr>
          <a:xfrm>
            <a:off x="5119019" y="1937330"/>
            <a:ext cx="650614"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 name="圖片 40">
            <a:extLst>
              <a:ext uri="{FF2B5EF4-FFF2-40B4-BE49-F238E27FC236}">
                <a16:creationId xmlns:a16="http://schemas.microsoft.com/office/drawing/2014/main" id="{0865290A-4E23-4A3E-900D-7C887FA5EF5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21438" y="1089503"/>
            <a:ext cx="2205400" cy="1654050"/>
          </a:xfrm>
          <a:prstGeom prst="rect">
            <a:avLst/>
          </a:prstGeom>
        </p:spPr>
      </p:pic>
      <p:cxnSp>
        <p:nvCxnSpPr>
          <p:cNvPr id="40" name="直線單箭頭接點 39"/>
          <p:cNvCxnSpPr/>
          <p:nvPr/>
        </p:nvCxnSpPr>
        <p:spPr>
          <a:xfrm>
            <a:off x="5119019" y="2105837"/>
            <a:ext cx="650614" cy="133743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3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2709306" y="1011600"/>
            <a:ext cx="1744502"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Lumens LC100N</a:t>
            </a:r>
            <a:endParaRPr lang="zh-TW" altLang="en-US" sz="1400" b="1" dirty="0">
              <a:solidFill>
                <a:schemeClr val="tx1">
                  <a:lumMod val="75000"/>
                  <a:lumOff val="25000"/>
                </a:scheme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709367345"/>
              </p:ext>
            </p:extLst>
          </p:nvPr>
        </p:nvGraphicFramePr>
        <p:xfrm>
          <a:off x="425113" y="1400305"/>
          <a:ext cx="8293774" cy="3362709"/>
        </p:xfrm>
        <a:graphic>
          <a:graphicData uri="http://schemas.openxmlformats.org/drawingml/2006/table">
            <a:tbl>
              <a:tblPr firstRow="1" bandRow="1">
                <a:tableStyleId>{5C22544A-7EE6-4342-B048-85BDC9FD1C3A}</a:tableStyleId>
              </a:tblPr>
              <a:tblGrid>
                <a:gridCol w="1993774">
                  <a:extLst>
                    <a:ext uri="{9D8B030D-6E8A-4147-A177-3AD203B41FA5}">
                      <a16:colId xmlns:a16="http://schemas.microsoft.com/office/drawing/2014/main" val="1781919465"/>
                    </a:ext>
                  </a:extLst>
                </a:gridCol>
                <a:gridCol w="2340000">
                  <a:extLst>
                    <a:ext uri="{9D8B030D-6E8A-4147-A177-3AD203B41FA5}">
                      <a16:colId xmlns:a16="http://schemas.microsoft.com/office/drawing/2014/main" val="3441630051"/>
                    </a:ext>
                  </a:extLst>
                </a:gridCol>
                <a:gridCol w="1980000">
                  <a:extLst>
                    <a:ext uri="{9D8B030D-6E8A-4147-A177-3AD203B41FA5}">
                      <a16:colId xmlns:a16="http://schemas.microsoft.com/office/drawing/2014/main" val="1116078100"/>
                    </a:ext>
                  </a:extLst>
                </a:gridCol>
                <a:gridCol w="1980000">
                  <a:extLst>
                    <a:ext uri="{9D8B030D-6E8A-4147-A177-3AD203B41FA5}">
                      <a16:colId xmlns:a16="http://schemas.microsoft.com/office/drawing/2014/main" val="2344728704"/>
                    </a:ext>
                  </a:extLst>
                </a:gridCol>
              </a:tblGrid>
              <a:tr h="211206">
                <a:tc>
                  <a:txBody>
                    <a:bodyPr/>
                    <a:lstStyle/>
                    <a:p>
                      <a:pPr algn="l" fontAlgn="ctr"/>
                      <a:r>
                        <a:rPr lang="en-US" altLang="zh-TW" sz="1000" b="1" u="none" strike="noStrike" dirty="0">
                          <a:solidFill>
                            <a:schemeClr val="bg1"/>
                          </a:solidFill>
                          <a:effectLst/>
                          <a:latin typeface="+mn-lt"/>
                        </a:rPr>
                        <a:t>B&amp;H</a:t>
                      </a:r>
                      <a:r>
                        <a:rPr lang="en-US" sz="1000" b="1" u="none" strike="noStrike" dirty="0">
                          <a:solidFill>
                            <a:schemeClr val="bg1"/>
                          </a:solidFill>
                          <a:effectLst/>
                          <a:latin typeface="+mn-lt"/>
                        </a:rPr>
                        <a:t> Price (USD$)</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baseline="0" dirty="0">
                          <a:solidFill>
                            <a:schemeClr val="accent2"/>
                          </a:solidFill>
                          <a:effectLst/>
                          <a:latin typeface="+mn-lt"/>
                        </a:rPr>
                        <a:t>$2,799</a:t>
                      </a:r>
                      <a:endParaRPr lang="en-US" sz="900" b="0" i="0" u="none" strike="noStrike" baseline="0" dirty="0">
                        <a:solidFill>
                          <a:schemeClr val="accent2"/>
                        </a:solidFill>
                        <a:effectLst/>
                        <a:latin typeface="+mn-lt"/>
                        <a:ea typeface="新細明體" panose="02020500000000000000" pitchFamily="18" charset="-120"/>
                      </a:endParaRPr>
                    </a:p>
                  </a:txBody>
                  <a:tcPr marL="36000" marR="36000" marT="36000" marB="36000" anchor="ctr">
                    <a:solidFill>
                      <a:schemeClr val="accent1">
                        <a:lumMod val="20000"/>
                        <a:lumOff val="80000"/>
                      </a:schemeClr>
                    </a:solidFill>
                  </a:tcPr>
                </a:tc>
                <a:tc>
                  <a:txBody>
                    <a:bodyPr/>
                    <a:lstStyle/>
                    <a:p>
                      <a:pPr algn="ctr" fontAlgn="ctr"/>
                      <a:r>
                        <a:rPr lang="en-US" altLang="zh-TW" sz="900" b="0" u="none" strike="noStrike" dirty="0">
                          <a:solidFill>
                            <a:schemeClr val="accent2"/>
                          </a:solidFill>
                          <a:effectLst/>
                          <a:latin typeface="+mn-lt"/>
                        </a:rPr>
                        <a:t>$1,695</a:t>
                      </a:r>
                      <a:endParaRPr lang="en-US" altLang="zh-TW" sz="900" b="0" i="0" u="none" strike="noStrike" dirty="0">
                        <a:solidFill>
                          <a:schemeClr val="accent2"/>
                        </a:solidFill>
                        <a:effectLst/>
                        <a:latin typeface="+mn-lt"/>
                        <a:ea typeface="新細明體" panose="02020500000000000000" pitchFamily="18" charset="-120"/>
                      </a:endParaRPr>
                    </a:p>
                  </a:txBody>
                  <a:tcPr marL="36000" marR="36000" marT="36000" marB="36000" anchor="ctr">
                    <a:solidFill>
                      <a:schemeClr val="accent1">
                        <a:lumMod val="20000"/>
                        <a:lumOff val="80000"/>
                      </a:schemeClr>
                    </a:solidFill>
                  </a:tcPr>
                </a:tc>
                <a:tc>
                  <a:txBody>
                    <a:bodyPr/>
                    <a:lstStyle/>
                    <a:p>
                      <a:pPr algn="ctr" fontAlgn="ctr"/>
                      <a:r>
                        <a:rPr lang="en-US" altLang="zh-TW" sz="900" b="0" u="none" strike="noStrike" dirty="0">
                          <a:solidFill>
                            <a:schemeClr val="accent2"/>
                          </a:solidFill>
                          <a:effectLst/>
                          <a:latin typeface="+mn-lt"/>
                        </a:rPr>
                        <a:t>$4,790</a:t>
                      </a:r>
                      <a:endParaRPr lang="en-US" altLang="zh-TW" sz="900" b="0" i="0" u="none" strike="noStrike" dirty="0">
                        <a:solidFill>
                          <a:schemeClr val="accent2"/>
                        </a:solidFill>
                        <a:effectLst/>
                        <a:latin typeface="+mn-lt"/>
                        <a:ea typeface="新細明體" panose="02020500000000000000" pitchFamily="18" charset="-120"/>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1538383326"/>
                  </a:ext>
                </a:extLst>
              </a:tr>
              <a:tr h="306789">
                <a:tc>
                  <a:txBody>
                    <a:bodyPr/>
                    <a:lstStyle/>
                    <a:p>
                      <a:pPr algn="l" fontAlgn="ctr"/>
                      <a:r>
                        <a:rPr lang="en-US" sz="1000" b="1" u="none" strike="noStrike" dirty="0">
                          <a:solidFill>
                            <a:schemeClr val="bg1"/>
                          </a:solidFill>
                          <a:effectLst/>
                          <a:latin typeface="+mn-lt"/>
                        </a:rPr>
                        <a:t>Recording Resolution and FPS</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effectLst/>
                          <a:latin typeface="+mn-lt"/>
                        </a:rPr>
                        <a:t>1080p </a:t>
                      </a:r>
                      <a:r>
                        <a:rPr lang="en-US" sz="900" b="0" u="none" strike="noStrike" dirty="0">
                          <a:solidFill>
                            <a:srgbClr val="FF0000"/>
                          </a:solidFill>
                          <a:effectLst/>
                          <a:latin typeface="+mn-lt"/>
                        </a:rPr>
                        <a:t>60fps</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algn="ctr" fontAlgn="ctr"/>
                      <a:r>
                        <a:rPr lang="en-US" altLang="zh-TW" sz="900" b="0" u="none" strike="noStrike" dirty="0">
                          <a:effectLst/>
                          <a:latin typeface="+mn-lt"/>
                        </a:rPr>
                        <a:t>1080p 60fps</a:t>
                      </a:r>
                      <a:endParaRPr lang="en-US" altLang="zh-TW" sz="900" b="0" i="0" u="none" strike="noStrike" dirty="0">
                        <a:effectLst/>
                        <a:latin typeface="+mn-lt"/>
                        <a:ea typeface="+mn-ea"/>
                      </a:endParaRPr>
                    </a:p>
                  </a:txBody>
                  <a:tcPr marL="36000" marR="36000" marT="36000" marB="36000" anchor="ctr"/>
                </a:tc>
                <a:tc>
                  <a:txBody>
                    <a:bodyPr/>
                    <a:lstStyle/>
                    <a:p>
                      <a:pPr algn="ctr" fontAlgn="ctr"/>
                      <a:r>
                        <a:rPr lang="en-US" sz="900" b="0" u="none" strike="noStrike" dirty="0">
                          <a:effectLst/>
                          <a:latin typeface="+mn-lt"/>
                        </a:rPr>
                        <a:t>1080p 30fps</a:t>
                      </a:r>
                      <a:endParaRPr lang="en-US" sz="900" b="0" i="0" u="none" strike="noStrike" dirty="0">
                        <a:effectLst/>
                        <a:latin typeface="+mn-lt"/>
                        <a:ea typeface="新細明體" panose="02020500000000000000" pitchFamily="18" charset="-120"/>
                      </a:endParaRPr>
                    </a:p>
                  </a:txBody>
                  <a:tcPr marL="36000" marR="36000" marT="36000" marB="36000" anchor="ctr"/>
                </a:tc>
                <a:extLst>
                  <a:ext uri="{0D108BD9-81ED-4DB2-BD59-A6C34878D82A}">
                    <a16:rowId xmlns:a16="http://schemas.microsoft.com/office/drawing/2014/main" val="2580156813"/>
                  </a:ext>
                </a:extLst>
              </a:tr>
              <a:tr h="165003">
                <a:tc>
                  <a:txBody>
                    <a:bodyPr/>
                    <a:lstStyle/>
                    <a:p>
                      <a:pPr algn="l" fontAlgn="ctr"/>
                      <a:r>
                        <a:rPr lang="en-US" sz="1000" b="1" u="none" strike="noStrike" dirty="0">
                          <a:solidFill>
                            <a:schemeClr val="bg1"/>
                          </a:solidFill>
                          <a:effectLst/>
                          <a:latin typeface="+mn-lt"/>
                        </a:rPr>
                        <a:t>Recording</a:t>
                      </a:r>
                      <a:r>
                        <a:rPr lang="en-US" sz="1000" b="1" u="none" strike="noStrike" baseline="0" dirty="0">
                          <a:solidFill>
                            <a:schemeClr val="bg1"/>
                          </a:solidFill>
                          <a:effectLst/>
                          <a:latin typeface="+mn-lt"/>
                        </a:rPr>
                        <a:t> mode</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effectLst/>
                          <a:latin typeface="+mn-lt"/>
                        </a:rPr>
                        <a:t>1080p60: </a:t>
                      </a:r>
                      <a:r>
                        <a:rPr lang="en-US" sz="900" b="0" u="none" strike="noStrike" dirty="0">
                          <a:solidFill>
                            <a:srgbClr val="FF0000"/>
                          </a:solidFill>
                          <a:effectLst/>
                          <a:latin typeface="+mn-lt"/>
                        </a:rPr>
                        <a:t>3 files</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algn="ctr" fontAlgn="ctr"/>
                      <a:r>
                        <a:rPr lang="en-US" altLang="zh-TW" sz="900" b="0" u="none" strike="noStrike" dirty="0">
                          <a:effectLst/>
                          <a:latin typeface="+mn-lt"/>
                        </a:rPr>
                        <a:t>1080p60: 1 files</a:t>
                      </a:r>
                      <a:endParaRPr lang="en-US" altLang="zh-TW" sz="900" b="0" i="0" u="none" strike="noStrike" dirty="0">
                        <a:effectLst/>
                        <a:latin typeface="+mn-lt"/>
                        <a:ea typeface="+mn-ea"/>
                      </a:endParaRPr>
                    </a:p>
                  </a:txBody>
                  <a:tcPr marL="36000" marR="36000" marT="36000" marB="36000" anchor="ctr"/>
                </a:tc>
                <a:tc>
                  <a:txBody>
                    <a:bodyPr/>
                    <a:lstStyle/>
                    <a:p>
                      <a:pPr algn="ctr" fontAlgn="ctr"/>
                      <a:r>
                        <a:rPr lang="en-US" altLang="zh-TW" sz="900" b="0" u="none" strike="noStrike" dirty="0">
                          <a:effectLst/>
                          <a:latin typeface="+mn-lt"/>
                        </a:rPr>
                        <a:t>1080p60: 1 files</a:t>
                      </a:r>
                      <a:endParaRPr lang="en-US" altLang="zh-TW" sz="900" b="0" i="0" u="none" strike="noStrike" dirty="0">
                        <a:effectLst/>
                        <a:latin typeface="+mn-lt"/>
                        <a:ea typeface="+mn-ea"/>
                      </a:endParaRPr>
                    </a:p>
                  </a:txBody>
                  <a:tcPr marL="36000" marR="36000" marT="36000" marB="36000" anchor="ctr"/>
                </a:tc>
                <a:extLst>
                  <a:ext uri="{0D108BD9-81ED-4DB2-BD59-A6C34878D82A}">
                    <a16:rowId xmlns:a16="http://schemas.microsoft.com/office/drawing/2014/main" val="2167901289"/>
                  </a:ext>
                </a:extLst>
              </a:tr>
              <a:tr h="165003">
                <a:tc>
                  <a:txBody>
                    <a:bodyPr/>
                    <a:lstStyle/>
                    <a:p>
                      <a:pPr algn="l" fontAlgn="ctr"/>
                      <a:r>
                        <a:rPr lang="en-US" sz="1000" b="1" u="none" strike="noStrike" dirty="0">
                          <a:solidFill>
                            <a:schemeClr val="bg1"/>
                          </a:solidFill>
                          <a:effectLst/>
                          <a:latin typeface="+mn-lt"/>
                        </a:rPr>
                        <a:t>PTZ Camera</a:t>
                      </a:r>
                      <a:r>
                        <a:rPr lang="en-US" sz="1000" b="1" u="none" strike="noStrike" baseline="0" dirty="0">
                          <a:solidFill>
                            <a:schemeClr val="bg1"/>
                          </a:solidFill>
                          <a:effectLst/>
                          <a:latin typeface="+mn-lt"/>
                        </a:rPr>
                        <a:t> Control</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solidFill>
                            <a:srgbClr val="FF0000"/>
                          </a:solidFill>
                          <a:effectLst/>
                          <a:latin typeface="+mn-lt"/>
                        </a:rPr>
                        <a:t>Yes</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u="none" strike="noStrike" kern="1200" dirty="0">
                          <a:solidFill>
                            <a:schemeClr val="dk1"/>
                          </a:solidFill>
                          <a:effectLst/>
                          <a:latin typeface="+mn-lt"/>
                        </a:rPr>
                        <a:t>NA</a:t>
                      </a:r>
                      <a:endParaRPr lang="en-US" sz="900" b="0" i="0" u="none" strike="noStrike" kern="1200" dirty="0">
                        <a:solidFill>
                          <a:schemeClr val="dk1"/>
                        </a:solidFill>
                        <a:effectLst/>
                        <a:latin typeface="+mn-lt"/>
                        <a:ea typeface="+mn-ea"/>
                        <a:cs typeface="+mn-cs"/>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u="none" strike="noStrike" kern="1200" dirty="0">
                          <a:solidFill>
                            <a:schemeClr val="dk1"/>
                          </a:solidFill>
                          <a:effectLst/>
                          <a:latin typeface="+mn-lt"/>
                        </a:rPr>
                        <a:t>NA</a:t>
                      </a:r>
                      <a:endParaRPr lang="en-US" sz="900" b="0" i="0" u="none" strike="noStrike" kern="1200" dirty="0">
                        <a:solidFill>
                          <a:schemeClr val="dk1"/>
                        </a:solidFill>
                        <a:effectLst/>
                        <a:latin typeface="+mn-lt"/>
                        <a:ea typeface="+mn-ea"/>
                        <a:cs typeface="+mn-cs"/>
                      </a:endParaRPr>
                    </a:p>
                  </a:txBody>
                  <a:tcPr marL="36000" marR="36000" marT="36000" marB="36000" anchor="ctr"/>
                </a:tc>
                <a:extLst>
                  <a:ext uri="{0D108BD9-81ED-4DB2-BD59-A6C34878D82A}">
                    <a16:rowId xmlns:a16="http://schemas.microsoft.com/office/drawing/2014/main" val="222970477"/>
                  </a:ext>
                </a:extLst>
              </a:tr>
              <a:tr h="605366">
                <a:tc>
                  <a:txBody>
                    <a:bodyPr/>
                    <a:lstStyle/>
                    <a:p>
                      <a:pPr algn="l" fontAlgn="ctr"/>
                      <a:r>
                        <a:rPr lang="en-US" sz="1000" b="1" u="none" strike="noStrike" dirty="0">
                          <a:solidFill>
                            <a:schemeClr val="bg1"/>
                          </a:solidFill>
                          <a:effectLst/>
                          <a:latin typeface="+mn-lt"/>
                        </a:rPr>
                        <a:t>Video In</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effectLst/>
                          <a:latin typeface="+mn-lt"/>
                        </a:rPr>
                        <a:t>HDMI*2 (HDMI 2.0 *1)</a:t>
                      </a:r>
                      <a:br>
                        <a:rPr lang="en-US" sz="900" b="0" u="none" strike="noStrike" dirty="0">
                          <a:effectLst/>
                          <a:latin typeface="+mn-lt"/>
                        </a:rPr>
                      </a:br>
                      <a:r>
                        <a:rPr lang="en-US" sz="900" b="0" u="none" strike="noStrike" dirty="0">
                          <a:effectLst/>
                          <a:latin typeface="+mn-lt"/>
                        </a:rPr>
                        <a:t>3G-SDI *2</a:t>
                      </a:r>
                      <a:br>
                        <a:rPr lang="en-US" sz="900" b="0" u="none" strike="noStrike" dirty="0">
                          <a:effectLst/>
                          <a:latin typeface="+mn-lt"/>
                        </a:rPr>
                      </a:br>
                      <a:r>
                        <a:rPr lang="en-US" sz="900" b="0" u="none" strike="noStrike" dirty="0">
                          <a:effectLst/>
                          <a:latin typeface="+mn-lt"/>
                        </a:rPr>
                        <a:t>IP Video Source </a:t>
                      </a:r>
                      <a:r>
                        <a:rPr lang="en-US" sz="900" b="0" u="none" strike="noStrike" dirty="0">
                          <a:solidFill>
                            <a:srgbClr val="FF0000"/>
                          </a:solidFill>
                          <a:effectLst/>
                          <a:latin typeface="+mn-lt"/>
                        </a:rPr>
                        <a:t>*2</a:t>
                      </a:r>
                      <a:r>
                        <a:rPr lang="zh-TW" altLang="en-US" sz="900" b="0" u="none" strike="noStrike" dirty="0">
                          <a:solidFill>
                            <a:srgbClr val="FF0000"/>
                          </a:solidFill>
                          <a:effectLst/>
                          <a:latin typeface="+mn-lt"/>
                        </a:rPr>
                        <a:t> </a:t>
                      </a:r>
                      <a:r>
                        <a:rPr lang="en-US" altLang="zh-TW" sz="900" b="0" u="none" strike="noStrike" dirty="0">
                          <a:solidFill>
                            <a:srgbClr val="FF0000"/>
                          </a:solidFill>
                          <a:effectLst/>
                          <a:latin typeface="+mn-lt"/>
                        </a:rPr>
                        <a:t>(RTSP, NDI|HX2)</a:t>
                      </a:r>
                      <a:br>
                        <a:rPr lang="en-US" sz="900" b="0" u="none" strike="noStrike" dirty="0">
                          <a:solidFill>
                            <a:srgbClr val="FF0000"/>
                          </a:solidFill>
                          <a:effectLst/>
                          <a:latin typeface="+mn-lt"/>
                        </a:rPr>
                      </a:br>
                      <a:r>
                        <a:rPr lang="en-US" sz="900" b="0" u="none" strike="noStrike" dirty="0">
                          <a:solidFill>
                            <a:srgbClr val="FF0000"/>
                          </a:solidFill>
                          <a:effectLst/>
                          <a:latin typeface="+mn-lt"/>
                        </a:rPr>
                        <a:t>USB 3.0 *1</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u="none" strike="noStrike" kern="1200" dirty="0">
                          <a:solidFill>
                            <a:srgbClr val="FF0000"/>
                          </a:solidFill>
                          <a:effectLst/>
                          <a:latin typeface="+mn-lt"/>
                        </a:rPr>
                        <a:t>12G-SDI *1</a:t>
                      </a:r>
                      <a:br>
                        <a:rPr lang="en-US" sz="900" b="0" u="none" strike="noStrike" kern="1200" dirty="0">
                          <a:solidFill>
                            <a:schemeClr val="dk1"/>
                          </a:solidFill>
                          <a:effectLst/>
                          <a:latin typeface="+mn-lt"/>
                        </a:rPr>
                      </a:br>
                      <a:r>
                        <a:rPr lang="en-US" sz="900" b="0" u="none" strike="noStrike" kern="1200" dirty="0">
                          <a:solidFill>
                            <a:schemeClr val="dk1"/>
                          </a:solidFill>
                          <a:effectLst/>
                          <a:latin typeface="+mn-lt"/>
                        </a:rPr>
                        <a:t>HDMI *1</a:t>
                      </a:r>
                      <a:br>
                        <a:rPr lang="en-US" sz="900" b="0" u="none" strike="noStrike" kern="1200" dirty="0">
                          <a:solidFill>
                            <a:schemeClr val="dk1"/>
                          </a:solidFill>
                          <a:effectLst/>
                          <a:latin typeface="+mn-lt"/>
                        </a:rPr>
                      </a:br>
                      <a:r>
                        <a:rPr lang="en-US" sz="900" b="0" u="none" strike="noStrike" kern="1200" dirty="0">
                          <a:solidFill>
                            <a:schemeClr val="dk1"/>
                          </a:solidFill>
                          <a:effectLst/>
                          <a:latin typeface="+mn-lt"/>
                        </a:rPr>
                        <a:t>IP Stream *1</a:t>
                      </a:r>
                      <a:endParaRPr lang="en-US" sz="900" b="0" i="0" u="none" strike="noStrike" kern="1200" dirty="0">
                        <a:solidFill>
                          <a:schemeClr val="dk1"/>
                        </a:solidFill>
                        <a:effectLst/>
                        <a:latin typeface="+mn-lt"/>
                        <a:ea typeface="+mn-ea"/>
                        <a:cs typeface="+mn-cs"/>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u="none" strike="noStrike" kern="1200" dirty="0">
                          <a:solidFill>
                            <a:schemeClr val="dk1"/>
                          </a:solidFill>
                          <a:effectLst/>
                          <a:latin typeface="+mn-lt"/>
                        </a:rPr>
                        <a:t>HDMI *3 </a:t>
                      </a:r>
                      <a:br>
                        <a:rPr lang="en-US" sz="900" b="0" u="none" strike="noStrike" kern="1200" dirty="0">
                          <a:solidFill>
                            <a:schemeClr val="dk1"/>
                          </a:solidFill>
                          <a:effectLst/>
                          <a:latin typeface="+mn-lt"/>
                        </a:rPr>
                      </a:br>
                      <a:r>
                        <a:rPr lang="en-US" sz="900" b="0" u="none" strike="noStrike" kern="1200" dirty="0">
                          <a:solidFill>
                            <a:schemeClr val="dk1"/>
                          </a:solidFill>
                          <a:effectLst/>
                          <a:latin typeface="+mn-lt"/>
                        </a:rPr>
                        <a:t>3G-SDI *1 (Optional)</a:t>
                      </a:r>
                      <a:endParaRPr lang="en-US" sz="900" b="0" i="0" u="none" strike="noStrike" kern="1200" dirty="0">
                        <a:solidFill>
                          <a:schemeClr val="dk1"/>
                        </a:solidFill>
                        <a:effectLst/>
                        <a:latin typeface="+mn-lt"/>
                        <a:ea typeface="+mn-ea"/>
                        <a:cs typeface="+mn-cs"/>
                      </a:endParaRPr>
                    </a:p>
                  </a:txBody>
                  <a:tcPr marL="36000" marR="36000" marT="36000" marB="36000" anchor="ctr"/>
                </a:tc>
                <a:extLst>
                  <a:ext uri="{0D108BD9-81ED-4DB2-BD59-A6C34878D82A}">
                    <a16:rowId xmlns:a16="http://schemas.microsoft.com/office/drawing/2014/main" val="2447264053"/>
                  </a:ext>
                </a:extLst>
              </a:tr>
              <a:tr h="165003">
                <a:tc>
                  <a:txBody>
                    <a:bodyPr/>
                    <a:lstStyle/>
                    <a:p>
                      <a:pPr algn="l" fontAlgn="ctr"/>
                      <a:r>
                        <a:rPr lang="en-US" sz="1000" b="1" u="none" strike="noStrike" dirty="0">
                          <a:solidFill>
                            <a:schemeClr val="bg1"/>
                          </a:solidFill>
                          <a:effectLst/>
                          <a:latin typeface="+mn-lt"/>
                        </a:rPr>
                        <a:t>HDMI pass-through</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solidFill>
                            <a:srgbClr val="FF0000"/>
                          </a:solidFill>
                          <a:effectLst/>
                          <a:latin typeface="+mn-lt"/>
                        </a:rPr>
                        <a:t>Yes</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TW" sz="900" b="0" u="none" strike="noStrike" kern="1200" dirty="0">
                          <a:solidFill>
                            <a:schemeClr val="dk1"/>
                          </a:solidFill>
                          <a:effectLst/>
                          <a:latin typeface="+mn-lt"/>
                        </a:rPr>
                        <a:t>Yes</a:t>
                      </a:r>
                      <a:endParaRPr lang="en-US" altLang="zh-TW" sz="900" b="0" i="0" u="none" strike="noStrike" kern="1200" dirty="0">
                        <a:solidFill>
                          <a:schemeClr val="dk1"/>
                        </a:solidFill>
                        <a:effectLst/>
                        <a:latin typeface="+mn-lt"/>
                        <a:ea typeface="+mn-ea"/>
                        <a:cs typeface="+mn-cs"/>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TW" sz="900" b="0" u="none" strike="noStrike" kern="1200" dirty="0">
                          <a:solidFill>
                            <a:schemeClr val="dk1"/>
                          </a:solidFill>
                          <a:effectLst/>
                          <a:latin typeface="+mn-lt"/>
                        </a:rPr>
                        <a:t>NA</a:t>
                      </a:r>
                      <a:endParaRPr lang="en-US" altLang="zh-TW" sz="900" b="0" i="0" u="none" strike="noStrike" kern="1200" dirty="0">
                        <a:solidFill>
                          <a:schemeClr val="dk1"/>
                        </a:solidFill>
                        <a:effectLst/>
                        <a:latin typeface="+mn-lt"/>
                        <a:ea typeface="+mn-ea"/>
                        <a:cs typeface="+mn-cs"/>
                      </a:endParaRPr>
                    </a:p>
                  </a:txBody>
                  <a:tcPr marL="36000" marR="36000" marT="36000" marB="36000" anchor="ctr"/>
                </a:tc>
                <a:extLst>
                  <a:ext uri="{0D108BD9-81ED-4DB2-BD59-A6C34878D82A}">
                    <a16:rowId xmlns:a16="http://schemas.microsoft.com/office/drawing/2014/main" val="910162741"/>
                  </a:ext>
                </a:extLst>
              </a:tr>
              <a:tr h="605366">
                <a:tc>
                  <a:txBody>
                    <a:bodyPr/>
                    <a:lstStyle/>
                    <a:p>
                      <a:pPr algn="l" fontAlgn="ctr"/>
                      <a:r>
                        <a:rPr lang="en-US" sz="1000" b="1" u="none" strike="noStrike" dirty="0">
                          <a:solidFill>
                            <a:schemeClr val="bg1"/>
                          </a:solidFill>
                          <a:effectLst/>
                          <a:latin typeface="+mn-lt"/>
                        </a:rPr>
                        <a:t>Audio In</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solidFill>
                            <a:srgbClr val="FF0000"/>
                          </a:solidFill>
                          <a:effectLst/>
                          <a:latin typeface="+mn-lt"/>
                        </a:rPr>
                        <a:t>XLR *2</a:t>
                      </a:r>
                      <a:br>
                        <a:rPr lang="en-US" sz="900" b="0" u="none" strike="noStrike" dirty="0">
                          <a:effectLst/>
                          <a:latin typeface="+mn-lt"/>
                        </a:rPr>
                      </a:br>
                      <a:r>
                        <a:rPr lang="en-US" sz="900" b="0" u="none" strike="noStrike" dirty="0">
                          <a:effectLst/>
                          <a:latin typeface="+mn-lt"/>
                        </a:rPr>
                        <a:t>3.5mm Stereo*1</a:t>
                      </a:r>
                      <a:br>
                        <a:rPr lang="en-US" sz="900" b="0" u="none" strike="noStrike" dirty="0">
                          <a:effectLst/>
                          <a:latin typeface="+mn-lt"/>
                        </a:rPr>
                      </a:br>
                      <a:r>
                        <a:rPr lang="en-US" sz="900" b="0" u="none" strike="noStrike" dirty="0">
                          <a:solidFill>
                            <a:srgbClr val="FF0000"/>
                          </a:solidFill>
                          <a:effectLst/>
                          <a:latin typeface="+mn-lt"/>
                        </a:rPr>
                        <a:t>USB Audio *1</a:t>
                      </a:r>
                      <a:br>
                        <a:rPr lang="en-US" sz="900" b="0" u="none" strike="noStrike" dirty="0">
                          <a:effectLst/>
                          <a:latin typeface="+mn-lt"/>
                        </a:rPr>
                      </a:br>
                      <a:r>
                        <a:rPr lang="en-US" sz="900" b="0" u="none" strike="noStrike" dirty="0">
                          <a:effectLst/>
                          <a:latin typeface="+mn-lt"/>
                        </a:rPr>
                        <a:t>IP Audio from</a:t>
                      </a:r>
                      <a:r>
                        <a:rPr lang="en-US" sz="900" b="0" u="none" strike="noStrike" baseline="0" dirty="0">
                          <a:effectLst/>
                          <a:latin typeface="+mn-lt"/>
                        </a:rPr>
                        <a:t> </a:t>
                      </a:r>
                      <a:r>
                        <a:rPr lang="en-US" sz="900" b="0" u="none" strike="noStrike" dirty="0">
                          <a:effectLst/>
                          <a:latin typeface="+mn-lt"/>
                        </a:rPr>
                        <a:t>RTSP *2 </a:t>
                      </a:r>
                      <a:endParaRPr lang="en-US" sz="900" b="0" i="0" u="none" strike="noStrike" dirty="0">
                        <a:effectLst/>
                        <a:latin typeface="+mn-lt"/>
                        <a:ea typeface="新細明體" panose="02020500000000000000" pitchFamily="18" charset="-120"/>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u="none" strike="noStrike" kern="1200" dirty="0">
                          <a:solidFill>
                            <a:schemeClr val="dk1"/>
                          </a:solidFill>
                          <a:effectLst/>
                          <a:latin typeface="+mn-lt"/>
                        </a:rPr>
                        <a:t>XLR *2</a:t>
                      </a:r>
                      <a:br>
                        <a:rPr lang="en-US" sz="900" b="0" u="none" strike="noStrike" kern="1200" dirty="0">
                          <a:solidFill>
                            <a:schemeClr val="dk1"/>
                          </a:solidFill>
                          <a:effectLst/>
                          <a:latin typeface="+mn-lt"/>
                        </a:rPr>
                      </a:br>
                      <a:r>
                        <a:rPr lang="en-US" sz="900" b="0" u="none" strike="noStrike" kern="1200" dirty="0">
                          <a:solidFill>
                            <a:schemeClr val="dk1"/>
                          </a:solidFill>
                          <a:effectLst/>
                          <a:latin typeface="+mn-lt"/>
                        </a:rPr>
                        <a:t>RCA (L/R) *1</a:t>
                      </a:r>
                      <a:br>
                        <a:rPr lang="en-US" sz="900" b="0" u="none" strike="noStrike" kern="1200" dirty="0">
                          <a:solidFill>
                            <a:schemeClr val="dk1"/>
                          </a:solidFill>
                          <a:effectLst/>
                          <a:latin typeface="+mn-lt"/>
                        </a:rPr>
                      </a:br>
                      <a:r>
                        <a:rPr lang="en-US" sz="900" b="0" u="none" strike="noStrike" kern="1200" dirty="0">
                          <a:solidFill>
                            <a:schemeClr val="dk1"/>
                          </a:solidFill>
                          <a:effectLst/>
                          <a:latin typeface="+mn-lt"/>
                        </a:rPr>
                        <a:t>USB *1</a:t>
                      </a:r>
                      <a:br>
                        <a:rPr lang="en-US" sz="900" b="0" u="none" strike="noStrike" kern="1200" dirty="0">
                          <a:solidFill>
                            <a:schemeClr val="dk1"/>
                          </a:solidFill>
                          <a:effectLst/>
                          <a:latin typeface="+mn-lt"/>
                        </a:rPr>
                      </a:br>
                      <a:r>
                        <a:rPr lang="en-US" altLang="zh-TW" sz="900" b="0" u="none" strike="noStrike" kern="1200" dirty="0">
                          <a:solidFill>
                            <a:schemeClr val="dk1"/>
                          </a:solidFill>
                          <a:effectLst/>
                          <a:latin typeface="+mn-lt"/>
                        </a:rPr>
                        <a:t>IP Audio from RTSP or SRT *2 </a:t>
                      </a:r>
                      <a:endParaRPr lang="en-US" sz="900" b="0" i="0" u="none" strike="noStrike" kern="1200" dirty="0">
                        <a:solidFill>
                          <a:schemeClr val="dk1"/>
                        </a:solidFill>
                        <a:effectLst/>
                        <a:latin typeface="+mn-lt"/>
                        <a:ea typeface="+mn-ea"/>
                        <a:cs typeface="+mn-cs"/>
                      </a:endParaRPr>
                    </a:p>
                  </a:txBody>
                  <a:tcPr marL="36000" marR="36000" marT="36000" marB="3600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u="none" strike="noStrike" kern="1200" dirty="0">
                          <a:solidFill>
                            <a:schemeClr val="dk1"/>
                          </a:solidFill>
                          <a:effectLst/>
                          <a:latin typeface="+mn-lt"/>
                        </a:rPr>
                        <a:t>Audio In *2</a:t>
                      </a:r>
                      <a:endParaRPr lang="en-US" sz="900" b="0" i="0" u="none" strike="noStrike" kern="1200" dirty="0">
                        <a:solidFill>
                          <a:schemeClr val="dk1"/>
                        </a:solidFill>
                        <a:effectLst/>
                        <a:latin typeface="+mn-lt"/>
                        <a:ea typeface="+mn-ea"/>
                        <a:cs typeface="+mn-cs"/>
                      </a:endParaRPr>
                    </a:p>
                  </a:txBody>
                  <a:tcPr marL="36000" marR="36000" marT="36000" marB="36000" anchor="ctr"/>
                </a:tc>
                <a:extLst>
                  <a:ext uri="{0D108BD9-81ED-4DB2-BD59-A6C34878D82A}">
                    <a16:rowId xmlns:a16="http://schemas.microsoft.com/office/drawing/2014/main" val="1546645656"/>
                  </a:ext>
                </a:extLst>
              </a:tr>
              <a:tr h="306789">
                <a:tc>
                  <a:txBody>
                    <a:bodyPr/>
                    <a:lstStyle/>
                    <a:p>
                      <a:pPr algn="l" fontAlgn="ctr"/>
                      <a:r>
                        <a:rPr lang="en-US" sz="1000" b="1" u="none" strike="noStrike" dirty="0">
                          <a:solidFill>
                            <a:schemeClr val="bg1"/>
                          </a:solidFill>
                          <a:effectLst/>
                          <a:latin typeface="+mn-lt"/>
                        </a:rPr>
                        <a:t>Storage</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solidFill>
                            <a:srgbClr val="FF0000"/>
                          </a:solidFill>
                          <a:effectLst/>
                          <a:latin typeface="+mn-lt"/>
                        </a:rPr>
                        <a:t>Built-in</a:t>
                      </a:r>
                      <a:r>
                        <a:rPr lang="en-US" sz="900" b="0" u="none" strike="noStrike" baseline="0" dirty="0">
                          <a:solidFill>
                            <a:srgbClr val="FF0000"/>
                          </a:solidFill>
                          <a:effectLst/>
                          <a:latin typeface="+mn-lt"/>
                        </a:rPr>
                        <a:t> SATA 2TB </a:t>
                      </a:r>
                      <a:r>
                        <a:rPr lang="en-US" altLang="zh-TW" sz="900" b="0" u="none" strike="noStrike" baseline="0" dirty="0">
                          <a:solidFill>
                            <a:srgbClr val="FF0000"/>
                          </a:solidFill>
                          <a:effectLst/>
                          <a:latin typeface="+mn-lt"/>
                        </a:rPr>
                        <a:t>HDD</a:t>
                      </a:r>
                    </a:p>
                    <a:p>
                      <a:pPr algn="ctr" fontAlgn="ctr"/>
                      <a:r>
                        <a:rPr lang="en-US" altLang="zh-TW" sz="900" b="0" u="none" strike="noStrike" baseline="0" dirty="0">
                          <a:solidFill>
                            <a:srgbClr val="FF0000"/>
                          </a:solidFill>
                          <a:effectLst/>
                          <a:latin typeface="+mn-lt"/>
                        </a:rPr>
                        <a:t>External: USB 3.0 Storage</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algn="ctr" fontAlgn="ctr"/>
                      <a:r>
                        <a:rPr lang="en-US" altLang="zh-TW" sz="900" b="0" u="none" strike="noStrike" dirty="0">
                          <a:effectLst/>
                          <a:latin typeface="+mn-lt"/>
                        </a:rPr>
                        <a:t>SD Card</a:t>
                      </a:r>
                      <a:r>
                        <a:rPr lang="en-US" altLang="zh-TW" sz="900" b="0" u="none" strike="noStrike" baseline="0" dirty="0">
                          <a:effectLst/>
                          <a:latin typeface="+mn-lt"/>
                        </a:rPr>
                        <a:t> (Up to 512 GB)</a:t>
                      </a:r>
                    </a:p>
                    <a:p>
                      <a:pPr algn="ctr" fontAlgn="ctr"/>
                      <a:r>
                        <a:rPr lang="en-US" altLang="zh-TW" sz="900" b="0" u="none" strike="noStrike" baseline="0" dirty="0">
                          <a:effectLst/>
                          <a:latin typeface="+mn-lt"/>
                        </a:rPr>
                        <a:t>M.2 (SATA) SSD</a:t>
                      </a:r>
                      <a:endParaRPr lang="en-US" altLang="zh-TW" sz="900" b="0" i="0" u="none" strike="noStrike" dirty="0">
                        <a:effectLst/>
                        <a:latin typeface="+mn-lt"/>
                        <a:ea typeface="+mn-ea"/>
                      </a:endParaRPr>
                    </a:p>
                  </a:txBody>
                  <a:tcPr marL="36000" marR="36000" marT="36000" marB="36000" anchor="ctr"/>
                </a:tc>
                <a:tc>
                  <a:txBody>
                    <a:bodyPr/>
                    <a:lstStyle/>
                    <a:p>
                      <a:pPr algn="ctr" fontAlgn="ctr"/>
                      <a:r>
                        <a:rPr lang="en-US" sz="900" b="0" u="none" strike="noStrike" dirty="0">
                          <a:effectLst/>
                          <a:latin typeface="+mn-lt"/>
                        </a:rPr>
                        <a:t>Internal 80G SSD</a:t>
                      </a:r>
                      <a:endParaRPr lang="en-US" sz="900" b="0" i="0" u="none" strike="noStrike" dirty="0">
                        <a:effectLst/>
                        <a:latin typeface="+mn-lt"/>
                        <a:ea typeface="新細明體" panose="02020500000000000000" pitchFamily="18" charset="-120"/>
                      </a:endParaRPr>
                    </a:p>
                  </a:txBody>
                  <a:tcPr marL="36000" marR="36000" marT="36000" marB="36000" anchor="ctr"/>
                </a:tc>
                <a:extLst>
                  <a:ext uri="{0D108BD9-81ED-4DB2-BD59-A6C34878D82A}">
                    <a16:rowId xmlns:a16="http://schemas.microsoft.com/office/drawing/2014/main" val="1953856533"/>
                  </a:ext>
                </a:extLst>
              </a:tr>
              <a:tr h="306789">
                <a:tc>
                  <a:txBody>
                    <a:bodyPr/>
                    <a:lstStyle/>
                    <a:p>
                      <a:pPr algn="l" fontAlgn="ctr"/>
                      <a:r>
                        <a:rPr lang="en-US" sz="1000" b="1" u="none" strike="noStrike" dirty="0">
                          <a:solidFill>
                            <a:schemeClr val="bg1"/>
                          </a:solidFill>
                          <a:effectLst/>
                          <a:latin typeface="+mn-lt"/>
                        </a:rPr>
                        <a:t>Extension Remote Control Panel</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effectLst/>
                          <a:latin typeface="+mn-lt"/>
                        </a:rPr>
                        <a:t>Yes, LC-RC01, </a:t>
                      </a:r>
                    </a:p>
                    <a:p>
                      <a:pPr algn="ctr" fontAlgn="ctr"/>
                      <a:r>
                        <a:rPr lang="en-US" sz="900" b="0" u="none" strike="noStrike" dirty="0">
                          <a:solidFill>
                            <a:srgbClr val="FF0000"/>
                          </a:solidFill>
                          <a:effectLst/>
                          <a:latin typeface="+mn-lt"/>
                        </a:rPr>
                        <a:t>up to</a:t>
                      </a:r>
                      <a:r>
                        <a:rPr lang="en-US" sz="900" b="0" u="none" strike="noStrike" baseline="0" dirty="0">
                          <a:solidFill>
                            <a:srgbClr val="FF0000"/>
                          </a:solidFill>
                          <a:effectLst/>
                          <a:latin typeface="+mn-lt"/>
                        </a:rPr>
                        <a:t> 30 meter USB extension</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algn="ctr" fontAlgn="ctr"/>
                      <a:r>
                        <a:rPr lang="en-US" sz="900" b="0" u="none" strike="noStrike" dirty="0">
                          <a:solidFill>
                            <a:schemeClr val="tx1"/>
                          </a:solidFill>
                          <a:effectLst/>
                          <a:latin typeface="+mn-lt"/>
                        </a:rPr>
                        <a:t>USB status</a:t>
                      </a:r>
                      <a:r>
                        <a:rPr lang="en-US" sz="900" b="0" u="none" strike="noStrike" baseline="0" dirty="0">
                          <a:solidFill>
                            <a:schemeClr val="tx1"/>
                          </a:solidFill>
                          <a:effectLst/>
                          <a:latin typeface="+mn-lt"/>
                        </a:rPr>
                        <a:t> light (optional)</a:t>
                      </a:r>
                      <a:endParaRPr lang="en-US" sz="900" b="0" i="0" u="none" strike="noStrike" dirty="0">
                        <a:solidFill>
                          <a:schemeClr val="tx1"/>
                        </a:solidFill>
                        <a:effectLst/>
                        <a:latin typeface="+mn-lt"/>
                        <a:ea typeface="新細明體" panose="02020500000000000000" pitchFamily="18" charset="-120"/>
                      </a:endParaRPr>
                    </a:p>
                  </a:txBody>
                  <a:tcPr marL="36000" marR="36000" marT="36000" marB="36000" anchor="ctr"/>
                </a:tc>
                <a:tc>
                  <a:txBody>
                    <a:bodyPr/>
                    <a:lstStyle/>
                    <a:p>
                      <a:pPr algn="ctr" fontAlgn="ctr"/>
                      <a:r>
                        <a:rPr lang="en-US" sz="900" b="0" u="none" strike="noStrike" dirty="0">
                          <a:effectLst/>
                          <a:latin typeface="+mn-lt"/>
                        </a:rPr>
                        <a:t>Yes, Optional</a:t>
                      </a:r>
                      <a:endParaRPr lang="en-US" sz="900" b="0" i="0" u="none" strike="noStrike" dirty="0">
                        <a:effectLst/>
                        <a:latin typeface="+mn-lt"/>
                        <a:ea typeface="新細明體" panose="02020500000000000000" pitchFamily="18" charset="-120"/>
                      </a:endParaRPr>
                    </a:p>
                  </a:txBody>
                  <a:tcPr marL="36000" marR="36000" marT="36000" marB="36000" anchor="ctr"/>
                </a:tc>
                <a:extLst>
                  <a:ext uri="{0D108BD9-81ED-4DB2-BD59-A6C34878D82A}">
                    <a16:rowId xmlns:a16="http://schemas.microsoft.com/office/drawing/2014/main" val="3188209776"/>
                  </a:ext>
                </a:extLst>
              </a:tr>
              <a:tr h="165003">
                <a:tc>
                  <a:txBody>
                    <a:bodyPr/>
                    <a:lstStyle/>
                    <a:p>
                      <a:pPr algn="l" fontAlgn="ctr"/>
                      <a:r>
                        <a:rPr lang="en-US" sz="1000" b="1" u="none" strike="noStrike" dirty="0">
                          <a:solidFill>
                            <a:schemeClr val="bg1"/>
                          </a:solidFill>
                          <a:effectLst/>
                          <a:latin typeface="+mn-lt"/>
                        </a:rPr>
                        <a:t>Warranty</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solidFill>
                      <a:schemeClr val="accent2"/>
                    </a:solidFill>
                  </a:tcPr>
                </a:tc>
                <a:tc>
                  <a:txBody>
                    <a:bodyPr/>
                    <a:lstStyle/>
                    <a:p>
                      <a:pPr algn="ctr" fontAlgn="ctr"/>
                      <a:r>
                        <a:rPr lang="en-US" sz="900" b="0" u="none" strike="noStrike" dirty="0">
                          <a:solidFill>
                            <a:srgbClr val="FF0000"/>
                          </a:solidFill>
                          <a:effectLst/>
                          <a:latin typeface="+mn-lt"/>
                        </a:rPr>
                        <a:t>5-year</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tc>
                <a:tc>
                  <a:txBody>
                    <a:bodyPr/>
                    <a:lstStyle/>
                    <a:p>
                      <a:pPr algn="ctr" fontAlgn="ctr"/>
                      <a:r>
                        <a:rPr lang="en-US" sz="900" b="0" u="none" strike="noStrike" dirty="0">
                          <a:solidFill>
                            <a:schemeClr val="tx1"/>
                          </a:solidFill>
                          <a:effectLst/>
                          <a:latin typeface="+mn-lt"/>
                        </a:rPr>
                        <a:t>1-year</a:t>
                      </a:r>
                      <a:endParaRPr lang="en-US" sz="900" b="0" i="0" u="none" strike="noStrike" dirty="0">
                        <a:solidFill>
                          <a:schemeClr val="tx1"/>
                        </a:solidFill>
                        <a:effectLst/>
                        <a:latin typeface="+mn-lt"/>
                        <a:ea typeface="新細明體" panose="02020500000000000000" pitchFamily="18" charset="-120"/>
                      </a:endParaRPr>
                    </a:p>
                  </a:txBody>
                  <a:tcPr marL="36000" marR="36000" marT="36000" marB="36000" anchor="ctr"/>
                </a:tc>
                <a:tc>
                  <a:txBody>
                    <a:bodyPr/>
                    <a:lstStyle/>
                    <a:p>
                      <a:pPr algn="ctr" fontAlgn="ctr"/>
                      <a:r>
                        <a:rPr lang="en-US" sz="900" b="0" u="none" strike="noStrike" dirty="0">
                          <a:effectLst/>
                          <a:latin typeface="+mn-lt"/>
                        </a:rPr>
                        <a:t>3-year</a:t>
                      </a:r>
                      <a:endParaRPr lang="en-US" sz="900" b="0" i="0" u="none" strike="noStrike" dirty="0">
                        <a:effectLst/>
                        <a:latin typeface="+mn-lt"/>
                        <a:ea typeface="新細明體" panose="02020500000000000000" pitchFamily="18" charset="-120"/>
                      </a:endParaRPr>
                    </a:p>
                  </a:txBody>
                  <a:tcPr marL="36000" marR="36000" marT="36000" marB="36000" anchor="ctr"/>
                </a:tc>
                <a:extLst>
                  <a:ext uri="{0D108BD9-81ED-4DB2-BD59-A6C34878D82A}">
                    <a16:rowId xmlns:a16="http://schemas.microsoft.com/office/drawing/2014/main" val="2007677080"/>
                  </a:ext>
                </a:extLst>
              </a:tr>
            </a:tbl>
          </a:graphicData>
        </a:graphic>
      </p:graphicFrame>
      <p:sp>
        <p:nvSpPr>
          <p:cNvPr id="7" name="文字版面配置區 2"/>
          <p:cNvSpPr txBox="1">
            <a:spLocks/>
          </p:cNvSpPr>
          <p:nvPr/>
        </p:nvSpPr>
        <p:spPr>
          <a:xfrm>
            <a:off x="4843829" y="1010109"/>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err="1">
                <a:solidFill>
                  <a:schemeClr val="tx1">
                    <a:lumMod val="75000"/>
                    <a:lumOff val="25000"/>
                  </a:schemeClr>
                </a:solidFill>
              </a:rPr>
              <a:t>Epiphan</a:t>
            </a:r>
            <a:r>
              <a:rPr lang="en-US" altLang="zh-TW" sz="1400" b="1" dirty="0">
                <a:solidFill>
                  <a:schemeClr val="tx1">
                    <a:lumMod val="75000"/>
                    <a:lumOff val="25000"/>
                  </a:schemeClr>
                </a:solidFill>
              </a:rPr>
              <a:t> Pearl Nano</a:t>
            </a:r>
            <a:endParaRPr lang="zh-TW" altLang="en-US" sz="1400" b="1" dirty="0">
              <a:solidFill>
                <a:schemeClr val="tx1">
                  <a:lumMod val="75000"/>
                  <a:lumOff val="25000"/>
                </a:schemeClr>
              </a:solidFill>
            </a:endParaRPr>
          </a:p>
        </p:txBody>
      </p:sp>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t="29223" b="23158"/>
          <a:stretch/>
        </p:blipFill>
        <p:spPr>
          <a:xfrm>
            <a:off x="5171960" y="680606"/>
            <a:ext cx="1203999" cy="342656"/>
          </a:xfrm>
          <a:prstGeom prst="rect">
            <a:avLst/>
          </a:prstGeom>
        </p:spPr>
      </p:pic>
      <p:sp>
        <p:nvSpPr>
          <p:cNvPr id="9" name="文字版面配置區 2"/>
          <p:cNvSpPr txBox="1">
            <a:spLocks/>
          </p:cNvSpPr>
          <p:nvPr/>
        </p:nvSpPr>
        <p:spPr>
          <a:xfrm>
            <a:off x="6821000" y="1010109"/>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Extron SMP351</a:t>
            </a:r>
            <a:endParaRPr lang="zh-TW" altLang="en-US" sz="1400" b="1" dirty="0">
              <a:solidFill>
                <a:schemeClr val="tx1">
                  <a:lumMod val="75000"/>
                  <a:lumOff val="25000"/>
                </a:schemeClr>
              </a:solidFill>
            </a:endParaRP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2088" y="693760"/>
            <a:ext cx="1146191" cy="316349"/>
          </a:xfrm>
          <a:prstGeom prst="rect">
            <a:avLst/>
          </a:prstGeom>
        </p:spPr>
      </p:pic>
      <p:sp>
        <p:nvSpPr>
          <p:cNvPr id="12" name="文字方塊 11">
            <a:extLst>
              <a:ext uri="{FF2B5EF4-FFF2-40B4-BE49-F238E27FC236}">
                <a16:creationId xmlns:a16="http://schemas.microsoft.com/office/drawing/2014/main" id="{ACA180FD-4D2F-42E8-BE4F-5AB039ECB73B}"/>
              </a:ext>
            </a:extLst>
          </p:cNvPr>
          <p:cNvSpPr txBox="1"/>
          <p:nvPr/>
        </p:nvSpPr>
        <p:spPr>
          <a:xfrm>
            <a:off x="151142" y="69155"/>
            <a:ext cx="2570848" cy="954107"/>
          </a:xfrm>
          <a:prstGeom prst="rect">
            <a:avLst/>
          </a:prstGeom>
          <a:noFill/>
        </p:spPr>
        <p:txBody>
          <a:bodyPr wrap="square" rtlCol="0">
            <a:spAutoFit/>
          </a:bodyPr>
          <a:lstStyle/>
          <a:p>
            <a:r>
              <a:rPr lang="en-US" sz="2800" b="1" dirty="0">
                <a:solidFill>
                  <a:srgbClr val="002060"/>
                </a:solidFill>
              </a:rPr>
              <a:t>Competitive Products</a:t>
            </a:r>
            <a:r>
              <a:rPr lang="zh-TW" altLang="en-US" sz="2800" b="1" dirty="0">
                <a:solidFill>
                  <a:srgbClr val="002060"/>
                </a:solidFill>
              </a:rPr>
              <a:t> </a:t>
            </a:r>
            <a:r>
              <a:rPr lang="en-US" altLang="zh-TW" sz="2800" b="1" dirty="0">
                <a:solidFill>
                  <a:srgbClr val="002060"/>
                </a:solidFill>
              </a:rPr>
              <a:t>(1)</a:t>
            </a:r>
            <a:endParaRPr lang="en-US" sz="2800" b="1" dirty="0">
              <a:solidFill>
                <a:srgbClr val="002060"/>
              </a:solidFill>
            </a:endParaRPr>
          </a:p>
        </p:txBody>
      </p:sp>
      <p:pic>
        <p:nvPicPr>
          <p:cNvPr id="11" name="圖片 10">
            <a:extLst>
              <a:ext uri="{FF2B5EF4-FFF2-40B4-BE49-F238E27FC236}">
                <a16:creationId xmlns:a16="http://schemas.microsoft.com/office/drawing/2014/main" id="{A23D4439-D121-49F5-9C9A-B092154059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395" y="213254"/>
            <a:ext cx="1703145" cy="1277359"/>
          </a:xfrm>
          <a:prstGeom prst="rect">
            <a:avLst/>
          </a:prstGeom>
        </p:spPr>
      </p:pic>
    </p:spTree>
    <p:extLst>
      <p:ext uri="{BB962C8B-B14F-4D97-AF65-F5344CB8AC3E}">
        <p14:creationId xmlns:p14="http://schemas.microsoft.com/office/powerpoint/2010/main" val="6975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2"/>
          <p:cNvSpPr txBox="1">
            <a:spLocks/>
          </p:cNvSpPr>
          <p:nvPr/>
        </p:nvSpPr>
        <p:spPr>
          <a:xfrm>
            <a:off x="6450991" y="871200"/>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altLang="zh-TW" sz="1400" b="1" dirty="0" err="1">
                <a:solidFill>
                  <a:schemeClr val="tx1">
                    <a:lumMod val="75000"/>
                    <a:lumOff val="25000"/>
                  </a:schemeClr>
                </a:solidFill>
              </a:rPr>
              <a:t>NewTek</a:t>
            </a:r>
            <a:r>
              <a:rPr lang="zh-TW" altLang="en-US" sz="1400" b="1" dirty="0">
                <a:solidFill>
                  <a:schemeClr val="tx1">
                    <a:lumMod val="75000"/>
                    <a:lumOff val="25000"/>
                  </a:schemeClr>
                </a:solidFill>
              </a:rPr>
              <a:t> </a:t>
            </a:r>
            <a:r>
              <a:rPr lang="en-US" altLang="zh-TW" sz="1400" b="1" dirty="0">
                <a:solidFill>
                  <a:schemeClr val="tx1">
                    <a:lumMod val="75000"/>
                    <a:lumOff val="25000"/>
                  </a:schemeClr>
                </a:solidFill>
              </a:rPr>
              <a:t>Capture Cast</a:t>
            </a:r>
            <a:endParaRPr lang="zh-TW" altLang="en-US" sz="1400" b="1" dirty="0">
              <a:solidFill>
                <a:schemeClr val="tx1">
                  <a:lumMod val="75000"/>
                  <a:lumOff val="25000"/>
                </a:schemeClr>
              </a:solidFill>
            </a:endParaRPr>
          </a:p>
        </p:txBody>
      </p:sp>
      <p:sp>
        <p:nvSpPr>
          <p:cNvPr id="11" name="文字方塊 10"/>
          <p:cNvSpPr txBox="1"/>
          <p:nvPr/>
        </p:nvSpPr>
        <p:spPr>
          <a:xfrm>
            <a:off x="151142" y="69155"/>
            <a:ext cx="2570848" cy="954107"/>
          </a:xfrm>
          <a:prstGeom prst="rect">
            <a:avLst/>
          </a:prstGeom>
          <a:noFill/>
        </p:spPr>
        <p:txBody>
          <a:bodyPr wrap="square" rtlCol="0">
            <a:spAutoFit/>
          </a:bodyPr>
          <a:lstStyle/>
          <a:p>
            <a:r>
              <a:rPr lang="en-US" sz="2800" b="1" dirty="0">
                <a:solidFill>
                  <a:srgbClr val="002060"/>
                </a:solidFill>
              </a:rPr>
              <a:t>Competitive Products</a:t>
            </a:r>
            <a:r>
              <a:rPr lang="zh-TW" altLang="en-US" sz="2800" b="1" dirty="0">
                <a:solidFill>
                  <a:srgbClr val="002060"/>
                </a:solidFill>
              </a:rPr>
              <a:t> </a:t>
            </a:r>
            <a:r>
              <a:rPr lang="en-US" altLang="zh-TW" sz="2800" b="1" dirty="0">
                <a:solidFill>
                  <a:srgbClr val="002060"/>
                </a:solidFill>
              </a:rPr>
              <a:t>(2)</a:t>
            </a:r>
            <a:endParaRPr lang="en-US" sz="2800" b="1" dirty="0">
              <a:solidFill>
                <a:srgbClr val="002060"/>
              </a:solidFill>
            </a:endParaRPr>
          </a:p>
        </p:txBody>
      </p:sp>
      <p:pic>
        <p:nvPicPr>
          <p:cNvPr id="12" name="圖片 11"/>
          <p:cNvPicPr>
            <a:picLocks noChangeAspect="1"/>
          </p:cNvPicPr>
          <p:nvPr/>
        </p:nvPicPr>
        <p:blipFill>
          <a:blip r:embed="rId3">
            <a:extLst>
              <a:ext uri="{BEBA8EAE-BF5A-486C-A8C5-ECC9F3942E4B}">
                <a14:imgProps xmlns:a14="http://schemas.microsoft.com/office/drawing/2010/main">
                  <a14:imgLayer r:embed="rId4">
                    <a14:imgEffect>
                      <a14:backgroundRemoval t="9605" b="89831" l="655" r="98952">
                        <a14:foregroundMark x1="52556" y1="75706" x2="52556" y2="75706"/>
                      </a14:backgroundRemoval>
                    </a14:imgEffect>
                  </a14:imgLayer>
                </a14:imgProps>
              </a:ext>
            </a:extLst>
          </a:blip>
          <a:stretch>
            <a:fillRect/>
          </a:stretch>
        </p:blipFill>
        <p:spPr>
          <a:xfrm>
            <a:off x="6535887" y="521123"/>
            <a:ext cx="1697777" cy="393848"/>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3527908228"/>
              </p:ext>
            </p:extLst>
          </p:nvPr>
        </p:nvGraphicFramePr>
        <p:xfrm>
          <a:off x="369145" y="1164058"/>
          <a:ext cx="8405709" cy="3826221"/>
        </p:xfrm>
        <a:graphic>
          <a:graphicData uri="http://schemas.openxmlformats.org/drawingml/2006/table">
            <a:tbl>
              <a:tblPr firstRow="1" bandRow="1">
                <a:tableStyleId>{5C22544A-7EE6-4342-B048-85BDC9FD1C3A}</a:tableStyleId>
              </a:tblPr>
              <a:tblGrid>
                <a:gridCol w="2472269">
                  <a:extLst>
                    <a:ext uri="{9D8B030D-6E8A-4147-A177-3AD203B41FA5}">
                      <a16:colId xmlns:a16="http://schemas.microsoft.com/office/drawing/2014/main" val="2293196781"/>
                    </a:ext>
                  </a:extLst>
                </a:gridCol>
                <a:gridCol w="3131537">
                  <a:extLst>
                    <a:ext uri="{9D8B030D-6E8A-4147-A177-3AD203B41FA5}">
                      <a16:colId xmlns:a16="http://schemas.microsoft.com/office/drawing/2014/main" val="1916935688"/>
                    </a:ext>
                  </a:extLst>
                </a:gridCol>
                <a:gridCol w="2801903">
                  <a:extLst>
                    <a:ext uri="{9D8B030D-6E8A-4147-A177-3AD203B41FA5}">
                      <a16:colId xmlns:a16="http://schemas.microsoft.com/office/drawing/2014/main" val="174335573"/>
                    </a:ext>
                  </a:extLst>
                </a:gridCol>
              </a:tblGrid>
              <a:tr h="2470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000" b="1" i="0" u="none" strike="noStrike" dirty="0">
                          <a:solidFill>
                            <a:schemeClr val="bg1"/>
                          </a:solidFill>
                          <a:effectLst/>
                          <a:latin typeface="+mn-lt"/>
                          <a:ea typeface="+mn-ea"/>
                          <a:cs typeface="Arial" panose="020B0604020202020204" pitchFamily="34" charset="0"/>
                        </a:rPr>
                        <a:t>MAP Price (USD$)</a:t>
                      </a:r>
                    </a:p>
                  </a:txBody>
                  <a:tcPr>
                    <a:solidFill>
                      <a:schemeClr val="accent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TW" sz="1000" b="0" i="0" u="none" strike="noStrike" baseline="0" dirty="0">
                          <a:solidFill>
                            <a:schemeClr val="accent2"/>
                          </a:solidFill>
                          <a:effectLst/>
                          <a:latin typeface="+mn-lt"/>
                          <a:ea typeface="+mn-ea"/>
                          <a:cs typeface="Arial" panose="020B0604020202020204" pitchFamily="34" charset="0"/>
                        </a:rPr>
                        <a:t>$2,799</a:t>
                      </a:r>
                    </a:p>
                  </a:txBody>
                  <a:tcPr>
                    <a:solidFill>
                      <a:schemeClr val="accent1">
                        <a:lumMod val="20000"/>
                        <a:lumOff val="80000"/>
                      </a:schemeClr>
                    </a:solidFill>
                  </a:tcPr>
                </a:tc>
                <a:tc>
                  <a:txBody>
                    <a:bodyPr/>
                    <a:lstStyle/>
                    <a:p>
                      <a:pPr marL="0" algn="ctr" defTabSz="685800" rtl="0" eaLnBrk="1" fontAlgn="ctr" latinLnBrk="0" hangingPunct="1"/>
                      <a:r>
                        <a:rPr lang="en-US" altLang="zh-TW" sz="1000" b="0" i="0" u="none" strike="noStrike" kern="1200" dirty="0">
                          <a:solidFill>
                            <a:schemeClr val="accent2"/>
                          </a:solidFill>
                          <a:effectLst/>
                          <a:latin typeface="+mn-lt"/>
                          <a:ea typeface="+mn-ea"/>
                          <a:cs typeface="Arial" panose="020B0604020202020204" pitchFamily="34" charset="0"/>
                        </a:rPr>
                        <a:t>$7,995</a:t>
                      </a:r>
                      <a:endParaRPr lang="zh-TW" altLang="en-US" sz="1000" b="0" i="0" u="none" strike="noStrike" kern="1200" dirty="0">
                        <a:solidFill>
                          <a:schemeClr val="accent2"/>
                        </a:solidFill>
                        <a:effectLst/>
                        <a:latin typeface="+mn-lt"/>
                        <a:ea typeface="新細明體" panose="02020500000000000000" pitchFamily="18" charset="-12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664371918"/>
                  </a:ext>
                </a:extLst>
              </a:tr>
              <a:tr h="247003">
                <a:tc>
                  <a:txBody>
                    <a:bodyPr/>
                    <a:lstStyle/>
                    <a:p>
                      <a:r>
                        <a:rPr lang="en-US" altLang="zh-TW" sz="1000" b="1" dirty="0">
                          <a:solidFill>
                            <a:schemeClr val="bg1"/>
                          </a:solidFill>
                          <a:latin typeface="+mn-lt"/>
                          <a:cs typeface="Arial" panose="020B0604020202020204" pitchFamily="34" charset="0"/>
                        </a:rPr>
                        <a:t>Design for Multi-room Recording</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No,</a:t>
                      </a:r>
                      <a:r>
                        <a:rPr lang="en-US" altLang="zh-TW" sz="1000" baseline="0" dirty="0">
                          <a:latin typeface="+mn-lt"/>
                          <a:cs typeface="Arial" panose="020B0604020202020204" pitchFamily="34" charset="0"/>
                        </a:rPr>
                        <a:t> single room</a:t>
                      </a:r>
                      <a:endParaRPr lang="zh-TW" altLang="en-US" sz="1000" dirty="0">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Yes, </a:t>
                      </a:r>
                      <a:r>
                        <a:rPr lang="en-US" altLang="zh-TW" sz="1000" dirty="0">
                          <a:solidFill>
                            <a:srgbClr val="FF0000"/>
                          </a:solidFill>
                          <a:latin typeface="+mn-lt"/>
                          <a:cs typeface="Arial" panose="020B0604020202020204" pitchFamily="34" charset="0"/>
                        </a:rPr>
                        <a:t>3 rooms</a:t>
                      </a:r>
                      <a:endParaRPr lang="zh-TW" altLang="en-US" sz="1000" dirty="0">
                        <a:solidFill>
                          <a:srgbClr val="FF0000"/>
                        </a:solidFill>
                        <a:latin typeface="+mn-lt"/>
                        <a:cs typeface="Arial" panose="020B0604020202020204" pitchFamily="34" charset="0"/>
                      </a:endParaRPr>
                    </a:p>
                  </a:txBody>
                  <a:tcPr/>
                </a:tc>
                <a:extLst>
                  <a:ext uri="{0D108BD9-81ED-4DB2-BD59-A6C34878D82A}">
                    <a16:rowId xmlns:a16="http://schemas.microsoft.com/office/drawing/2014/main" val="3080436819"/>
                  </a:ext>
                </a:extLst>
              </a:tr>
              <a:tr h="247003">
                <a:tc>
                  <a:txBody>
                    <a:bodyPr/>
                    <a:lstStyle/>
                    <a:p>
                      <a:r>
                        <a:rPr lang="en-US" altLang="zh-TW" sz="1000" b="1" dirty="0">
                          <a:solidFill>
                            <a:schemeClr val="bg1"/>
                          </a:solidFill>
                          <a:latin typeface="+mn-lt"/>
                          <a:cs typeface="Arial" panose="020B0604020202020204" pitchFamily="34" charset="0"/>
                        </a:rPr>
                        <a:t>Multi-channel Video Mixing</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2 video sources</a:t>
                      </a:r>
                      <a:endParaRPr lang="zh-TW" altLang="en-US" sz="1000" dirty="0">
                        <a:latin typeface="+mn-lt"/>
                        <a:cs typeface="Arial" panose="020B0604020202020204" pitchFamily="34" charset="0"/>
                      </a:endParaRPr>
                    </a:p>
                  </a:txBody>
                  <a:tcPr/>
                </a:tc>
                <a:tc>
                  <a:txBody>
                    <a:bodyPr/>
                    <a:lstStyle/>
                    <a:p>
                      <a:pPr algn="ctr"/>
                      <a:r>
                        <a:rPr lang="en-US" altLang="zh-TW" sz="1000" dirty="0">
                          <a:solidFill>
                            <a:srgbClr val="FF0000"/>
                          </a:solidFill>
                          <a:latin typeface="+mn-lt"/>
                          <a:cs typeface="Arial" panose="020B0604020202020204" pitchFamily="34" charset="0"/>
                        </a:rPr>
                        <a:t>6 video sources </a:t>
                      </a:r>
                      <a:r>
                        <a:rPr lang="en-US" altLang="zh-TW" sz="1000" dirty="0">
                          <a:latin typeface="+mn-lt"/>
                          <a:cs typeface="Arial" panose="020B0604020202020204" pitchFamily="34" charset="0"/>
                        </a:rPr>
                        <a:t>(1 room with 2 sources)</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1774549204"/>
                  </a:ext>
                </a:extLst>
              </a:tr>
              <a:tr h="247003">
                <a:tc>
                  <a:txBody>
                    <a:bodyPr/>
                    <a:lstStyle/>
                    <a:p>
                      <a:r>
                        <a:rPr lang="en-US" altLang="zh-TW" sz="1000" b="1" dirty="0">
                          <a:solidFill>
                            <a:schemeClr val="bg1"/>
                          </a:solidFill>
                          <a:latin typeface="+mn-lt"/>
                          <a:cs typeface="Arial" panose="020B0604020202020204" pitchFamily="34" charset="0"/>
                        </a:rPr>
                        <a:t>Support Network Source Input</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latin typeface="+mn-lt"/>
                          <a:cs typeface="Arial" panose="020B0604020202020204" pitchFamily="34" charset="0"/>
                        </a:rPr>
                        <a:t> NDI|HX2,</a:t>
                      </a:r>
                      <a:r>
                        <a:rPr lang="en-US" altLang="zh-TW" sz="1000" baseline="0" dirty="0">
                          <a:latin typeface="+mn-lt"/>
                          <a:cs typeface="Arial" panose="020B0604020202020204" pitchFamily="34" charset="0"/>
                        </a:rPr>
                        <a:t> </a:t>
                      </a:r>
                      <a:r>
                        <a:rPr lang="en-US" altLang="zh-TW" sz="1000" dirty="0">
                          <a:solidFill>
                            <a:srgbClr val="FF0000"/>
                          </a:solidFill>
                          <a:latin typeface="+mn-lt"/>
                          <a:cs typeface="Arial" panose="020B0604020202020204" pitchFamily="34" charset="0"/>
                        </a:rPr>
                        <a:t>RTSP</a:t>
                      </a:r>
                      <a:r>
                        <a:rPr lang="en-US" altLang="zh-TW" sz="1000" dirty="0">
                          <a:latin typeface="+mn-lt"/>
                          <a:cs typeface="Arial" panose="020B0604020202020204" pitchFamily="34" charset="0"/>
                        </a:rPr>
                        <a:t> </a:t>
                      </a:r>
                    </a:p>
                  </a:txBody>
                  <a:tcPr/>
                </a:tc>
                <a:tc>
                  <a:txBody>
                    <a:bodyPr/>
                    <a:lstStyle/>
                    <a:p>
                      <a:pPr algn="ctr"/>
                      <a:r>
                        <a:rPr lang="en-US" altLang="zh-TW" sz="1000" dirty="0">
                          <a:solidFill>
                            <a:srgbClr val="FF0000"/>
                          </a:solidFill>
                          <a:latin typeface="+mn-lt"/>
                          <a:cs typeface="Arial" panose="020B0604020202020204" pitchFamily="34" charset="0"/>
                        </a:rPr>
                        <a:t>NDI|HB</a:t>
                      </a:r>
                      <a:r>
                        <a:rPr lang="en-US" altLang="zh-TW" sz="1000" dirty="0">
                          <a:latin typeface="+mn-lt"/>
                          <a:cs typeface="Arial" panose="020B0604020202020204" pitchFamily="34" charset="0"/>
                        </a:rPr>
                        <a:t>, NDI|HX</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3709152815"/>
                  </a:ext>
                </a:extLst>
              </a:tr>
              <a:tr h="247003">
                <a:tc>
                  <a:txBody>
                    <a:bodyPr/>
                    <a:lstStyle/>
                    <a:p>
                      <a:r>
                        <a:rPr lang="en-US" altLang="zh-TW" sz="1000" b="1" dirty="0">
                          <a:solidFill>
                            <a:schemeClr val="bg1"/>
                          </a:solidFill>
                          <a:latin typeface="+mn-lt"/>
                          <a:cs typeface="Arial" panose="020B0604020202020204" pitchFamily="34" charset="0"/>
                        </a:rPr>
                        <a:t>IP Camera control</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Yes</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solidFill>
                            <a:srgbClr val="0083CD"/>
                          </a:solidFill>
                          <a:latin typeface="+mn-lt"/>
                          <a:cs typeface="Arial" panose="020B0604020202020204" pitchFamily="34" charset="0"/>
                        </a:rPr>
                        <a:t>NA</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2562538444"/>
                  </a:ext>
                </a:extLst>
              </a:tr>
              <a:tr h="247003">
                <a:tc>
                  <a:txBody>
                    <a:bodyPr/>
                    <a:lstStyle/>
                    <a:p>
                      <a:r>
                        <a:rPr lang="en-US" altLang="zh-TW" sz="1000" b="1" dirty="0">
                          <a:solidFill>
                            <a:schemeClr val="bg1"/>
                          </a:solidFill>
                          <a:latin typeface="+mn-lt"/>
                          <a:cs typeface="Arial" panose="020B0604020202020204" pitchFamily="34" charset="0"/>
                        </a:rPr>
                        <a:t>Video File Export</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USB,</a:t>
                      </a:r>
                      <a:r>
                        <a:rPr lang="en-US" altLang="zh-TW" sz="1000" baseline="0" dirty="0">
                          <a:latin typeface="+mn-lt"/>
                          <a:cs typeface="Arial" panose="020B0604020202020204" pitchFamily="34" charset="0"/>
                        </a:rPr>
                        <a:t> </a:t>
                      </a:r>
                      <a:r>
                        <a:rPr lang="en-US" altLang="zh-TW" sz="1000" dirty="0">
                          <a:latin typeface="+mn-lt"/>
                          <a:cs typeface="Arial" panose="020B0604020202020204" pitchFamily="34" charset="0"/>
                        </a:rPr>
                        <a:t>FTP /FTPS, </a:t>
                      </a:r>
                      <a:r>
                        <a:rPr lang="en-US" altLang="zh-TW" sz="1000" dirty="0">
                          <a:solidFill>
                            <a:srgbClr val="FF0000"/>
                          </a:solidFill>
                          <a:latin typeface="+mn-lt"/>
                          <a:cs typeface="Arial" panose="020B0604020202020204" pitchFamily="34" charset="0"/>
                        </a:rPr>
                        <a:t>NAS (CIFS/SMB, NFS)</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FTP/SFTP, Dropbox, Google Drive</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980341436"/>
                  </a:ext>
                </a:extLst>
              </a:tr>
              <a:tr h="348403">
                <a:tc>
                  <a:txBody>
                    <a:bodyPr/>
                    <a:lstStyle/>
                    <a:p>
                      <a:r>
                        <a:rPr lang="en-US" altLang="zh-TW" sz="1000" b="1" dirty="0">
                          <a:solidFill>
                            <a:schemeClr val="bg1"/>
                          </a:solidFill>
                          <a:latin typeface="+mn-lt"/>
                          <a:cs typeface="Arial" panose="020B0604020202020204" pitchFamily="34" charset="0"/>
                        </a:rPr>
                        <a:t>Video In</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HDMI*2 (one HDMI™ 2.0), 3G-SDI*2</a:t>
                      </a:r>
                    </a:p>
                    <a:p>
                      <a:pPr algn="ctr"/>
                      <a:r>
                        <a:rPr lang="en-US" altLang="zh-TW" sz="1000" dirty="0">
                          <a:latin typeface="+mn-lt"/>
                          <a:cs typeface="Arial" panose="020B0604020202020204" pitchFamily="34" charset="0"/>
                        </a:rPr>
                        <a:t>IP Video*2,</a:t>
                      </a:r>
                      <a:r>
                        <a:rPr lang="en-US" altLang="zh-TW" sz="1000" baseline="0" dirty="0">
                          <a:latin typeface="+mn-lt"/>
                          <a:cs typeface="Arial" panose="020B0604020202020204" pitchFamily="34" charset="0"/>
                        </a:rPr>
                        <a:t> </a:t>
                      </a:r>
                      <a:r>
                        <a:rPr lang="en-US" altLang="zh-TW" sz="1000" dirty="0">
                          <a:latin typeface="+mn-lt"/>
                          <a:cs typeface="Arial" panose="020B0604020202020204" pitchFamily="34" charset="0"/>
                        </a:rPr>
                        <a:t>USB 3.0 *1</a:t>
                      </a:r>
                      <a:endParaRPr lang="zh-TW" altLang="en-US" sz="1000" dirty="0">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IP</a:t>
                      </a:r>
                      <a:r>
                        <a:rPr lang="en-US" altLang="zh-TW" sz="1000" baseline="0" dirty="0">
                          <a:latin typeface="+mn-lt"/>
                          <a:cs typeface="Arial" panose="020B0604020202020204" pitchFamily="34" charset="0"/>
                        </a:rPr>
                        <a:t> Video</a:t>
                      </a:r>
                      <a:r>
                        <a:rPr lang="en-US" altLang="zh-TW" sz="1000" dirty="0">
                          <a:latin typeface="+mn-lt"/>
                          <a:cs typeface="Arial" panose="020B0604020202020204" pitchFamily="34" charset="0"/>
                        </a:rPr>
                        <a:t>*6</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3320963920"/>
                  </a:ext>
                </a:extLst>
              </a:tr>
              <a:tr h="652448">
                <a:tc>
                  <a:txBody>
                    <a:bodyPr/>
                    <a:lstStyle/>
                    <a:p>
                      <a:r>
                        <a:rPr lang="en-US" altLang="zh-TW" sz="1000" b="1" dirty="0">
                          <a:solidFill>
                            <a:schemeClr val="bg1"/>
                          </a:solidFill>
                          <a:latin typeface="+mn-lt"/>
                          <a:cs typeface="Arial" panose="020B0604020202020204" pitchFamily="34" charset="0"/>
                        </a:rPr>
                        <a:t>Audio In</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XLR *2,</a:t>
                      </a:r>
                      <a:r>
                        <a:rPr lang="en-US" altLang="zh-TW" sz="1000" baseline="0" dirty="0">
                          <a:solidFill>
                            <a:srgbClr val="FF0000"/>
                          </a:solidFill>
                          <a:latin typeface="+mn-lt"/>
                          <a:cs typeface="Arial" panose="020B0604020202020204" pitchFamily="34" charset="0"/>
                        </a:rPr>
                        <a:t> </a:t>
                      </a:r>
                      <a:r>
                        <a:rPr lang="en-US" altLang="zh-TW" sz="1000" dirty="0">
                          <a:solidFill>
                            <a:srgbClr val="FF0000"/>
                          </a:solidFill>
                          <a:latin typeface="+mn-lt"/>
                          <a:cs typeface="Arial" panose="020B0604020202020204" pitchFamily="34" charset="0"/>
                        </a:rPr>
                        <a:t>3.5mm Line In *1</a:t>
                      </a:r>
                    </a:p>
                    <a:p>
                      <a:pPr algn="ctr"/>
                      <a:r>
                        <a:rPr lang="en-US" altLang="zh-TW" sz="1000" dirty="0">
                          <a:solidFill>
                            <a:srgbClr val="FF0000"/>
                          </a:solidFill>
                          <a:latin typeface="+mn-lt"/>
                          <a:cs typeface="Arial" panose="020B0604020202020204" pitchFamily="34" charset="0"/>
                        </a:rPr>
                        <a:t>HDMI Audio *2, SDI Audio *2</a:t>
                      </a:r>
                    </a:p>
                    <a:p>
                      <a:pPr algn="ctr"/>
                      <a:r>
                        <a:rPr lang="en-US" altLang="zh-TW" sz="1000" dirty="0">
                          <a:solidFill>
                            <a:srgbClr val="FF0000"/>
                          </a:solidFill>
                          <a:latin typeface="+mn-lt"/>
                          <a:cs typeface="Arial" panose="020B0604020202020204" pitchFamily="34" charset="0"/>
                        </a:rPr>
                        <a:t>USB Audio *1</a:t>
                      </a:r>
                    </a:p>
                    <a:p>
                      <a:pPr algn="ctr"/>
                      <a:r>
                        <a:rPr lang="en-US" altLang="zh-TW" sz="1000" dirty="0">
                          <a:latin typeface="+mn-lt"/>
                          <a:cs typeface="Arial" panose="020B0604020202020204" pitchFamily="34" charset="0"/>
                        </a:rPr>
                        <a:t>IP Audio (RTSP, NDI|HX) *2 </a:t>
                      </a:r>
                      <a:endParaRPr lang="zh-TW" altLang="en-US" sz="1000" dirty="0">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IP Audio (NDI)</a:t>
                      </a:r>
                    </a:p>
                  </a:txBody>
                  <a:tcPr/>
                </a:tc>
                <a:extLst>
                  <a:ext uri="{0D108BD9-81ED-4DB2-BD59-A6C34878D82A}">
                    <a16:rowId xmlns:a16="http://schemas.microsoft.com/office/drawing/2014/main" val="3882734799"/>
                  </a:ext>
                </a:extLst>
              </a:tr>
              <a:tr h="247003">
                <a:tc>
                  <a:txBody>
                    <a:bodyPr/>
                    <a:lstStyle/>
                    <a:p>
                      <a:r>
                        <a:rPr lang="en-US" altLang="zh-TW" sz="1000" b="1" dirty="0">
                          <a:solidFill>
                            <a:schemeClr val="bg1"/>
                          </a:solidFill>
                          <a:latin typeface="+mn-lt"/>
                          <a:cs typeface="Arial" panose="020B0604020202020204" pitchFamily="34" charset="0"/>
                        </a:rPr>
                        <a:t>Video Out</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HDMI out*2 , HDMI pass-through *1</a:t>
                      </a:r>
                    </a:p>
                  </a:txBody>
                  <a:tcPr/>
                </a:tc>
                <a:tc>
                  <a:txBody>
                    <a:bodyPr/>
                    <a:lstStyle/>
                    <a:p>
                      <a:pPr algn="ctr"/>
                      <a:r>
                        <a:rPr lang="en-US" altLang="zh-TW" sz="1000" dirty="0">
                          <a:solidFill>
                            <a:srgbClr val="0083CD"/>
                          </a:solidFill>
                          <a:latin typeface="+mn-lt"/>
                          <a:cs typeface="Arial" panose="020B0604020202020204" pitchFamily="34" charset="0"/>
                        </a:rPr>
                        <a:t>NA</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4222318611"/>
                  </a:ext>
                </a:extLst>
              </a:tr>
              <a:tr h="247003">
                <a:tc>
                  <a:txBody>
                    <a:bodyPr/>
                    <a:lstStyle/>
                    <a:p>
                      <a:r>
                        <a:rPr lang="en-US" altLang="zh-TW" sz="1000" b="1" dirty="0">
                          <a:solidFill>
                            <a:schemeClr val="bg1"/>
                          </a:solidFill>
                          <a:latin typeface="+mn-lt"/>
                          <a:cs typeface="Arial" panose="020B0604020202020204" pitchFamily="34" charset="0"/>
                        </a:rPr>
                        <a:t>Ethernet</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1 Gigabit *1</a:t>
                      </a:r>
                      <a:endParaRPr lang="zh-TW" altLang="en-US" sz="1000" dirty="0">
                        <a:latin typeface="+mn-lt"/>
                        <a:cs typeface="Arial" panose="020B0604020202020204" pitchFamily="34" charset="0"/>
                      </a:endParaRPr>
                    </a:p>
                  </a:txBody>
                  <a:tcPr/>
                </a:tc>
                <a:tc>
                  <a:txBody>
                    <a:bodyPr/>
                    <a:lstStyle/>
                    <a:p>
                      <a:pPr algn="ctr"/>
                      <a:r>
                        <a:rPr lang="en-US" altLang="zh-TW" sz="1000" dirty="0">
                          <a:solidFill>
                            <a:srgbClr val="FF0000"/>
                          </a:solidFill>
                          <a:latin typeface="+mn-lt"/>
                          <a:cs typeface="Arial" panose="020B0604020202020204" pitchFamily="34" charset="0"/>
                        </a:rPr>
                        <a:t>10 Gigabit *1</a:t>
                      </a:r>
                      <a:r>
                        <a:rPr lang="en-US" altLang="zh-TW" sz="1000" baseline="0" dirty="0">
                          <a:solidFill>
                            <a:srgbClr val="FF0000"/>
                          </a:solidFill>
                          <a:latin typeface="+mn-lt"/>
                          <a:cs typeface="Arial" panose="020B0604020202020204" pitchFamily="34" charset="0"/>
                        </a:rPr>
                        <a:t> </a:t>
                      </a:r>
                      <a:r>
                        <a:rPr lang="en-US" altLang="zh-TW" sz="1000" baseline="0" dirty="0">
                          <a:latin typeface="+mn-lt"/>
                          <a:cs typeface="Arial" panose="020B0604020202020204" pitchFamily="34" charset="0"/>
                        </a:rPr>
                        <a:t>and </a:t>
                      </a:r>
                      <a:r>
                        <a:rPr lang="en-US" altLang="zh-TW" sz="1000" dirty="0">
                          <a:latin typeface="+mn-lt"/>
                          <a:cs typeface="Arial" panose="020B0604020202020204" pitchFamily="34" charset="0"/>
                        </a:rPr>
                        <a:t>1 Gigabit *1</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1651676654"/>
                  </a:ext>
                </a:extLst>
              </a:tr>
              <a:tr h="247003">
                <a:tc>
                  <a:txBody>
                    <a:bodyPr/>
                    <a:lstStyle/>
                    <a:p>
                      <a:r>
                        <a:rPr lang="en-US" altLang="zh-TW" sz="1000" b="1" dirty="0">
                          <a:solidFill>
                            <a:schemeClr val="bg1"/>
                          </a:solidFill>
                          <a:latin typeface="+mn-lt"/>
                          <a:cs typeface="Arial" panose="020B0604020202020204" pitchFamily="34" charset="0"/>
                        </a:rPr>
                        <a:t>Storage</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Built-in: 2TB, </a:t>
                      </a:r>
                      <a:r>
                        <a:rPr lang="en-US" altLang="zh-TW" sz="1000" dirty="0">
                          <a:solidFill>
                            <a:srgbClr val="FF0000"/>
                          </a:solidFill>
                          <a:latin typeface="+mn-lt"/>
                          <a:cs typeface="Arial" panose="020B0604020202020204" pitchFamily="34" charset="0"/>
                        </a:rPr>
                        <a:t>External:</a:t>
                      </a:r>
                      <a:r>
                        <a:rPr lang="en-US" altLang="zh-TW" sz="1000" baseline="0" dirty="0">
                          <a:solidFill>
                            <a:srgbClr val="FF0000"/>
                          </a:solidFill>
                          <a:latin typeface="+mn-lt"/>
                          <a:cs typeface="Arial" panose="020B0604020202020204" pitchFamily="34" charset="0"/>
                        </a:rPr>
                        <a:t> USB Storage</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Built-in: 2TB</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2986422421"/>
                  </a:ext>
                </a:extLst>
              </a:tr>
              <a:tr h="258911">
                <a:tc>
                  <a:txBody>
                    <a:bodyPr/>
                    <a:lstStyle/>
                    <a:p>
                      <a:r>
                        <a:rPr lang="en-US" altLang="zh-TW" sz="1000" b="1" dirty="0">
                          <a:solidFill>
                            <a:schemeClr val="bg1"/>
                          </a:solidFill>
                          <a:latin typeface="+mn-lt"/>
                          <a:cs typeface="Arial" panose="020B0604020202020204" pitchFamily="34" charset="0"/>
                        </a:rPr>
                        <a:t>Streaming</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RTMP / RTMPS,</a:t>
                      </a:r>
                      <a:r>
                        <a:rPr lang="en-US" altLang="zh-TW" sz="1000" baseline="0" dirty="0">
                          <a:latin typeface="+mn-lt"/>
                          <a:cs typeface="Arial" panose="020B0604020202020204" pitchFamily="34" charset="0"/>
                        </a:rPr>
                        <a:t> </a:t>
                      </a:r>
                      <a:r>
                        <a:rPr lang="en-US" altLang="zh-TW" sz="1000" dirty="0">
                          <a:latin typeface="+mn-lt"/>
                          <a:cs typeface="Arial" panose="020B0604020202020204" pitchFamily="34" charset="0"/>
                        </a:rPr>
                        <a:t>NDI|HX2,</a:t>
                      </a:r>
                      <a:r>
                        <a:rPr lang="en-US" altLang="zh-TW" sz="1000" baseline="0" dirty="0">
                          <a:latin typeface="+mn-lt"/>
                          <a:cs typeface="Arial" panose="020B0604020202020204" pitchFamily="34" charset="0"/>
                        </a:rPr>
                        <a:t> </a:t>
                      </a:r>
                      <a:r>
                        <a:rPr lang="en-US" altLang="zh-TW" sz="1000" dirty="0">
                          <a:solidFill>
                            <a:srgbClr val="FF0000"/>
                          </a:solidFill>
                          <a:latin typeface="+mn-lt"/>
                          <a:cs typeface="Arial" panose="020B0604020202020204" pitchFamily="34" charset="0"/>
                        </a:rPr>
                        <a:t>RTSP / RTP / SRT</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RTMP/RTMPS ,</a:t>
                      </a:r>
                      <a:r>
                        <a:rPr lang="en-US" altLang="zh-TW" sz="1000" baseline="0" dirty="0">
                          <a:latin typeface="+mn-lt"/>
                          <a:cs typeface="Arial" panose="020B0604020202020204" pitchFamily="34" charset="0"/>
                        </a:rPr>
                        <a:t> </a:t>
                      </a:r>
                      <a:r>
                        <a:rPr lang="en-US" altLang="zh-TW" sz="1000" dirty="0">
                          <a:latin typeface="+mn-lt"/>
                          <a:cs typeface="Arial" panose="020B0604020202020204" pitchFamily="34" charset="0"/>
                        </a:rPr>
                        <a:t>NDI|HX</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3359852950"/>
                  </a:ext>
                </a:extLst>
              </a:tr>
              <a:tr h="247003">
                <a:tc>
                  <a:txBody>
                    <a:bodyPr/>
                    <a:lstStyle/>
                    <a:p>
                      <a:r>
                        <a:rPr lang="en-US" altLang="zh-TW" sz="1000" b="1" dirty="0">
                          <a:solidFill>
                            <a:schemeClr val="bg1"/>
                          </a:solidFill>
                          <a:latin typeface="+mn-lt"/>
                          <a:cs typeface="Arial" panose="020B0604020202020204" pitchFamily="34" charset="0"/>
                        </a:rPr>
                        <a:t> Extension Remote Control Panel</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Yes, up to 30 meter </a:t>
                      </a:r>
                      <a:endParaRPr lang="zh-TW" altLang="en-US" sz="1000" dirty="0">
                        <a:latin typeface="+mn-lt"/>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solidFill>
                            <a:srgbClr val="0083CD"/>
                          </a:solidFill>
                          <a:latin typeface="+mn-lt"/>
                          <a:cs typeface="Arial" panose="020B0604020202020204" pitchFamily="34" charset="0"/>
                        </a:rPr>
                        <a:t>NA</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3758460743"/>
                  </a:ext>
                </a:extLst>
              </a:tr>
            </a:tbl>
          </a:graphicData>
        </a:graphic>
      </p:graphicFrame>
      <p:sp>
        <p:nvSpPr>
          <p:cNvPr id="8" name="文字版面配置區 2">
            <a:extLst>
              <a:ext uri="{FF2B5EF4-FFF2-40B4-BE49-F238E27FC236}">
                <a16:creationId xmlns:a16="http://schemas.microsoft.com/office/drawing/2014/main" id="{75DCC3C6-1E05-4753-9465-2D0976E0F89A}"/>
              </a:ext>
            </a:extLst>
          </p:cNvPr>
          <p:cNvSpPr txBox="1">
            <a:spLocks/>
          </p:cNvSpPr>
          <p:nvPr/>
        </p:nvSpPr>
        <p:spPr>
          <a:xfrm>
            <a:off x="3548931" y="869706"/>
            <a:ext cx="1744502"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Lumens LC100N</a:t>
            </a:r>
            <a:endParaRPr lang="zh-TW" altLang="en-US" sz="1400" b="1" dirty="0">
              <a:solidFill>
                <a:schemeClr val="tx1">
                  <a:lumMod val="75000"/>
                  <a:lumOff val="25000"/>
                </a:schemeClr>
              </a:solidFill>
            </a:endParaRPr>
          </a:p>
        </p:txBody>
      </p:sp>
      <p:pic>
        <p:nvPicPr>
          <p:cNvPr id="10" name="圖片 9">
            <a:extLst>
              <a:ext uri="{FF2B5EF4-FFF2-40B4-BE49-F238E27FC236}">
                <a16:creationId xmlns:a16="http://schemas.microsoft.com/office/drawing/2014/main" id="{BE4AC1F0-DF67-4E24-930B-AA6F9B1FE9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019" y="-89630"/>
            <a:ext cx="1929683" cy="1447262"/>
          </a:xfrm>
          <a:prstGeom prst="rect">
            <a:avLst/>
          </a:prstGeom>
        </p:spPr>
      </p:pic>
    </p:spTree>
    <p:extLst>
      <p:ext uri="{BB962C8B-B14F-4D97-AF65-F5344CB8AC3E}">
        <p14:creationId xmlns:p14="http://schemas.microsoft.com/office/powerpoint/2010/main" val="384673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3548931" y="869706"/>
            <a:ext cx="1744502"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Lumens LC100N</a:t>
            </a:r>
            <a:endParaRPr lang="zh-TW" altLang="en-US" sz="1400" b="1" dirty="0">
              <a:solidFill>
                <a:schemeClr val="tx1">
                  <a:lumMod val="75000"/>
                  <a:lumOff val="25000"/>
                </a:schemeClr>
              </a:solidFill>
            </a:endParaRPr>
          </a:p>
        </p:txBody>
      </p:sp>
      <p:sp>
        <p:nvSpPr>
          <p:cNvPr id="7" name="文字版面配置區 2"/>
          <p:cNvSpPr txBox="1">
            <a:spLocks/>
          </p:cNvSpPr>
          <p:nvPr/>
        </p:nvSpPr>
        <p:spPr>
          <a:xfrm>
            <a:off x="6386966" y="869706"/>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altLang="zh-TW" sz="1400" b="1" dirty="0" err="1">
                <a:solidFill>
                  <a:schemeClr val="tx1">
                    <a:lumMod val="75000"/>
                    <a:lumOff val="25000"/>
                  </a:schemeClr>
                </a:solidFill>
              </a:rPr>
              <a:t>Datavideo</a:t>
            </a:r>
            <a:r>
              <a:rPr lang="en-US" altLang="zh-TW" sz="1400" b="1" dirty="0">
                <a:solidFill>
                  <a:schemeClr val="tx1">
                    <a:lumMod val="75000"/>
                    <a:lumOff val="25000"/>
                  </a:schemeClr>
                </a:solidFill>
              </a:rPr>
              <a:t> </a:t>
            </a:r>
            <a:r>
              <a:rPr lang="en-US" altLang="zh-TW" sz="1400" b="1" dirty="0" err="1">
                <a:solidFill>
                  <a:schemeClr val="tx1">
                    <a:lumMod val="75000"/>
                    <a:lumOff val="25000"/>
                  </a:schemeClr>
                </a:solidFill>
              </a:rPr>
              <a:t>iCast</a:t>
            </a:r>
            <a:r>
              <a:rPr lang="en-US" altLang="zh-TW" sz="1400" b="1" dirty="0">
                <a:solidFill>
                  <a:schemeClr val="tx1">
                    <a:lumMod val="75000"/>
                    <a:lumOff val="25000"/>
                  </a:schemeClr>
                </a:solidFill>
              </a:rPr>
              <a:t> 10NDI</a:t>
            </a:r>
            <a:endParaRPr lang="zh-TW" altLang="en-US" sz="1400" b="1" dirty="0">
              <a:solidFill>
                <a:schemeClr val="tx1">
                  <a:lumMod val="75000"/>
                  <a:lumOff val="25000"/>
                </a:schemeClr>
              </a:solidFill>
            </a:endParaRPr>
          </a:p>
        </p:txBody>
      </p:sp>
      <p:sp>
        <p:nvSpPr>
          <p:cNvPr id="11" name="文字方塊 10"/>
          <p:cNvSpPr txBox="1"/>
          <p:nvPr/>
        </p:nvSpPr>
        <p:spPr>
          <a:xfrm>
            <a:off x="151142" y="69155"/>
            <a:ext cx="2570848" cy="954107"/>
          </a:xfrm>
          <a:prstGeom prst="rect">
            <a:avLst/>
          </a:prstGeom>
          <a:noFill/>
        </p:spPr>
        <p:txBody>
          <a:bodyPr wrap="square" rtlCol="0">
            <a:spAutoFit/>
          </a:bodyPr>
          <a:lstStyle/>
          <a:p>
            <a:r>
              <a:rPr lang="en-US" sz="2800" b="1" dirty="0">
                <a:solidFill>
                  <a:srgbClr val="002060"/>
                </a:solidFill>
              </a:rPr>
              <a:t>Competitive Products</a:t>
            </a:r>
            <a:r>
              <a:rPr lang="zh-TW" altLang="en-US" sz="2800" b="1" dirty="0">
                <a:solidFill>
                  <a:srgbClr val="002060"/>
                </a:solidFill>
              </a:rPr>
              <a:t> </a:t>
            </a:r>
            <a:r>
              <a:rPr lang="en-US" altLang="zh-TW" sz="2800" b="1" dirty="0">
                <a:solidFill>
                  <a:srgbClr val="002060"/>
                </a:solidFill>
              </a:rPr>
              <a:t>(3)</a:t>
            </a:r>
            <a:endParaRPr lang="en-US" sz="2800" b="1" dirty="0">
              <a:solidFill>
                <a:srgbClr val="00206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672344227"/>
              </p:ext>
            </p:extLst>
          </p:nvPr>
        </p:nvGraphicFramePr>
        <p:xfrm>
          <a:off x="369145" y="1165780"/>
          <a:ext cx="8405709" cy="3758488"/>
        </p:xfrm>
        <a:graphic>
          <a:graphicData uri="http://schemas.openxmlformats.org/drawingml/2006/table">
            <a:tbl>
              <a:tblPr firstRow="1" bandRow="1">
                <a:tableStyleId>{5C22544A-7EE6-4342-B048-85BDC9FD1C3A}</a:tableStyleId>
              </a:tblPr>
              <a:tblGrid>
                <a:gridCol w="2472269">
                  <a:extLst>
                    <a:ext uri="{9D8B030D-6E8A-4147-A177-3AD203B41FA5}">
                      <a16:colId xmlns:a16="http://schemas.microsoft.com/office/drawing/2014/main" val="2293196781"/>
                    </a:ext>
                  </a:extLst>
                </a:gridCol>
                <a:gridCol w="3131537">
                  <a:extLst>
                    <a:ext uri="{9D8B030D-6E8A-4147-A177-3AD203B41FA5}">
                      <a16:colId xmlns:a16="http://schemas.microsoft.com/office/drawing/2014/main" val="1916935688"/>
                    </a:ext>
                  </a:extLst>
                </a:gridCol>
                <a:gridCol w="2801903">
                  <a:extLst>
                    <a:ext uri="{9D8B030D-6E8A-4147-A177-3AD203B41FA5}">
                      <a16:colId xmlns:a16="http://schemas.microsoft.com/office/drawing/2014/main" val="174335573"/>
                    </a:ext>
                  </a:extLst>
                </a:gridCol>
              </a:tblGrid>
              <a:tr h="2470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000" b="1" i="0" u="none" strike="noStrike" dirty="0">
                          <a:solidFill>
                            <a:schemeClr val="bg1"/>
                          </a:solidFill>
                          <a:effectLst/>
                          <a:latin typeface="+mn-lt"/>
                          <a:ea typeface="+mn-ea"/>
                          <a:cs typeface="Arial" panose="020B0604020202020204" pitchFamily="34" charset="0"/>
                        </a:rPr>
                        <a:t>MAP Price (USD$)</a:t>
                      </a:r>
                    </a:p>
                  </a:txBody>
                  <a:tcPr>
                    <a:solidFill>
                      <a:schemeClr val="accent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TW" sz="1000" b="0" i="0" u="none" strike="noStrike" baseline="0" dirty="0">
                          <a:solidFill>
                            <a:schemeClr val="accent2"/>
                          </a:solidFill>
                          <a:effectLst/>
                          <a:latin typeface="+mn-lt"/>
                          <a:ea typeface="+mn-ea"/>
                          <a:cs typeface="Arial" panose="020B0604020202020204" pitchFamily="34" charset="0"/>
                        </a:rPr>
                        <a:t>$2,799</a:t>
                      </a:r>
                    </a:p>
                  </a:txBody>
                  <a:tcPr>
                    <a:solidFill>
                      <a:schemeClr val="accent1">
                        <a:lumMod val="20000"/>
                        <a:lumOff val="80000"/>
                      </a:schemeClr>
                    </a:solidFill>
                  </a:tcPr>
                </a:tc>
                <a:tc>
                  <a:txBody>
                    <a:bodyPr/>
                    <a:lstStyle/>
                    <a:p>
                      <a:pPr marL="0" algn="ctr" defTabSz="685800" rtl="0" eaLnBrk="1" fontAlgn="ctr" latinLnBrk="0" hangingPunct="1"/>
                      <a:r>
                        <a:rPr lang="en-US" altLang="zh-TW" sz="1000" b="0" i="0" u="none" strike="noStrike" kern="1200" dirty="0">
                          <a:solidFill>
                            <a:schemeClr val="accent2"/>
                          </a:solidFill>
                          <a:effectLst/>
                          <a:latin typeface="+mn-lt"/>
                          <a:ea typeface="+mn-ea"/>
                          <a:cs typeface="Arial" panose="020B0604020202020204" pitchFamily="34" charset="0"/>
                        </a:rPr>
                        <a:t>$2,679</a:t>
                      </a:r>
                      <a:endParaRPr lang="zh-TW" altLang="en-US" sz="1000" b="0" i="0" u="none" strike="noStrike" kern="1200" dirty="0">
                        <a:solidFill>
                          <a:schemeClr val="accent2"/>
                        </a:solidFill>
                        <a:effectLst/>
                        <a:latin typeface="+mn-lt"/>
                        <a:ea typeface="新細明體" panose="02020500000000000000" pitchFamily="18" charset="-12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664371918"/>
                  </a:ext>
                </a:extLst>
              </a:tr>
              <a:tr h="247003">
                <a:tc>
                  <a:txBody>
                    <a:bodyPr/>
                    <a:lstStyle/>
                    <a:p>
                      <a:r>
                        <a:rPr lang="en-US" altLang="zh-TW" sz="1000" b="1" dirty="0">
                          <a:solidFill>
                            <a:schemeClr val="bg1"/>
                          </a:solidFill>
                          <a:latin typeface="+mn-lt"/>
                          <a:cs typeface="Arial" panose="020B0604020202020204" pitchFamily="34" charset="0"/>
                        </a:rPr>
                        <a:t>Multi-channel video mixing</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2 video sources</a:t>
                      </a:r>
                      <a:endParaRPr lang="zh-TW" altLang="en-US" sz="1000" dirty="0">
                        <a:latin typeface="+mn-lt"/>
                        <a:cs typeface="Arial" panose="020B0604020202020204" pitchFamily="34" charset="0"/>
                      </a:endParaRPr>
                    </a:p>
                  </a:txBody>
                  <a:tcPr/>
                </a:tc>
                <a:tc>
                  <a:txBody>
                    <a:bodyPr/>
                    <a:lstStyle/>
                    <a:p>
                      <a:pPr algn="ctr"/>
                      <a:r>
                        <a:rPr lang="en-US" altLang="zh-TW" sz="1000" dirty="0">
                          <a:solidFill>
                            <a:srgbClr val="FF0000"/>
                          </a:solidFill>
                          <a:latin typeface="+mn-lt"/>
                          <a:cs typeface="Arial" panose="020B0604020202020204" pitchFamily="34" charset="0"/>
                        </a:rPr>
                        <a:t>4 video sources</a:t>
                      </a:r>
                      <a:endParaRPr lang="zh-TW" altLang="en-US" sz="1000" dirty="0">
                        <a:solidFill>
                          <a:srgbClr val="FF0000"/>
                        </a:solidFill>
                        <a:latin typeface="+mn-lt"/>
                        <a:cs typeface="Arial" panose="020B0604020202020204" pitchFamily="34" charset="0"/>
                      </a:endParaRPr>
                    </a:p>
                  </a:txBody>
                  <a:tcPr/>
                </a:tc>
                <a:extLst>
                  <a:ext uri="{0D108BD9-81ED-4DB2-BD59-A6C34878D82A}">
                    <a16:rowId xmlns:a16="http://schemas.microsoft.com/office/drawing/2014/main" val="3080436819"/>
                  </a:ext>
                </a:extLst>
              </a:tr>
              <a:tr h="247003">
                <a:tc>
                  <a:txBody>
                    <a:bodyPr/>
                    <a:lstStyle/>
                    <a:p>
                      <a:r>
                        <a:rPr lang="en-US" altLang="zh-TW" sz="1000" b="1" dirty="0">
                          <a:solidFill>
                            <a:schemeClr val="bg1"/>
                          </a:solidFill>
                          <a:latin typeface="+mn-lt"/>
                          <a:cs typeface="Arial" panose="020B0604020202020204" pitchFamily="34" charset="0"/>
                        </a:rPr>
                        <a:t>Support Network source input</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RTSP, NDI|HX2</a:t>
                      </a:r>
                      <a:endParaRPr lang="zh-TW" altLang="en-US" sz="1000" dirty="0">
                        <a:latin typeface="+mn-lt"/>
                        <a:cs typeface="Arial" panose="020B0604020202020204" pitchFamily="34" charset="0"/>
                      </a:endParaRPr>
                    </a:p>
                  </a:txBody>
                  <a:tcPr/>
                </a:tc>
                <a:tc>
                  <a:txBody>
                    <a:bodyPr/>
                    <a:lstStyle/>
                    <a:p>
                      <a:pPr algn="ctr"/>
                      <a:r>
                        <a:rPr lang="en-US" altLang="zh-TW" sz="1000" dirty="0">
                          <a:solidFill>
                            <a:schemeClr val="tx1"/>
                          </a:solidFill>
                          <a:latin typeface="+mn-lt"/>
                          <a:cs typeface="Arial" panose="020B0604020202020204" pitchFamily="34" charset="0"/>
                        </a:rPr>
                        <a:t>RTMP(S) , SRT, NDI|HX2</a:t>
                      </a:r>
                      <a:endParaRPr lang="zh-TW" altLang="en-US" sz="1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774549204"/>
                  </a:ext>
                </a:extLst>
              </a:tr>
              <a:tr h="260956">
                <a:tc>
                  <a:txBody>
                    <a:bodyPr/>
                    <a:lstStyle/>
                    <a:p>
                      <a:r>
                        <a:rPr lang="en-US" altLang="zh-TW" sz="1000" b="1" dirty="0">
                          <a:solidFill>
                            <a:schemeClr val="bg1"/>
                          </a:solidFill>
                          <a:latin typeface="+mn-lt"/>
                          <a:cs typeface="Arial" panose="020B0604020202020204" pitchFamily="34" charset="0"/>
                        </a:rPr>
                        <a:t>IP Camera control</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solidFill>
                            <a:srgbClr val="FF0000"/>
                          </a:solidFill>
                          <a:latin typeface="+mn-lt"/>
                          <a:cs typeface="Arial" panose="020B0604020202020204" pitchFamily="34" charset="0"/>
                        </a:rPr>
                        <a:t> Yes</a:t>
                      </a:r>
                    </a:p>
                  </a:txBody>
                  <a:tcPr/>
                </a:tc>
                <a:tc>
                  <a:txBody>
                    <a:bodyPr/>
                    <a:lstStyle/>
                    <a:p>
                      <a:pPr algn="ctr"/>
                      <a:r>
                        <a:rPr lang="en-US" altLang="zh-TW" sz="1000" dirty="0">
                          <a:solidFill>
                            <a:srgbClr val="0083CD"/>
                          </a:solidFill>
                          <a:latin typeface="+mn-lt"/>
                          <a:cs typeface="Arial" panose="020B0604020202020204" pitchFamily="34" charset="0"/>
                        </a:rPr>
                        <a:t>NA</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3709152815"/>
                  </a:ext>
                </a:extLst>
              </a:tr>
              <a:tr h="247003">
                <a:tc>
                  <a:txBody>
                    <a:bodyPr/>
                    <a:lstStyle/>
                    <a:p>
                      <a:r>
                        <a:rPr lang="en-US" altLang="zh-TW" sz="1000" b="1" dirty="0">
                          <a:solidFill>
                            <a:schemeClr val="bg1"/>
                          </a:solidFill>
                          <a:latin typeface="+mn-lt"/>
                          <a:cs typeface="Arial" panose="020B0604020202020204" pitchFamily="34" charset="0"/>
                        </a:rPr>
                        <a:t>Recording modes</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chemeClr val="tx1"/>
                          </a:solidFill>
                          <a:latin typeface="+mn-lt"/>
                          <a:cs typeface="Arial" panose="020B0604020202020204" pitchFamily="34" charset="0"/>
                        </a:rPr>
                        <a:t>1 mixed + 2 individual original</a:t>
                      </a:r>
                      <a:endParaRPr lang="zh-TW" altLang="en-US" sz="1000" dirty="0">
                        <a:solidFill>
                          <a:schemeClr val="tx1"/>
                        </a:solidFill>
                        <a:latin typeface="+mn-lt"/>
                        <a:cs typeface="Arial" panose="020B0604020202020204" pitchFamily="34" charset="0"/>
                      </a:endParaRPr>
                    </a:p>
                  </a:txBody>
                  <a:tcPr/>
                </a:tc>
                <a:tc>
                  <a:txBody>
                    <a:bodyPr/>
                    <a:lstStyle/>
                    <a:p>
                      <a:pPr algn="ctr"/>
                      <a:r>
                        <a:rPr lang="en-US" altLang="zh-TW" sz="1000" dirty="0">
                          <a:solidFill>
                            <a:schemeClr val="tx1"/>
                          </a:solidFill>
                          <a:latin typeface="+mn-lt"/>
                          <a:cs typeface="Arial" panose="020B0604020202020204" pitchFamily="34" charset="0"/>
                        </a:rPr>
                        <a:t>1 mixed + 5 individual original</a:t>
                      </a:r>
                      <a:endParaRPr lang="zh-TW" altLang="en-US" sz="1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562538444"/>
                  </a:ext>
                </a:extLst>
              </a:tr>
              <a:tr h="275512">
                <a:tc>
                  <a:txBody>
                    <a:bodyPr/>
                    <a:lstStyle/>
                    <a:p>
                      <a:r>
                        <a:rPr lang="en-US" altLang="zh-TW" sz="1000" b="1" dirty="0">
                          <a:solidFill>
                            <a:schemeClr val="bg1"/>
                          </a:solidFill>
                          <a:latin typeface="+mn-lt"/>
                          <a:cs typeface="Arial" panose="020B0604020202020204" pitchFamily="34" charset="0"/>
                        </a:rPr>
                        <a:t>Max. Streaming channel number</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PGM x 3</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PGM x2</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980341436"/>
                  </a:ext>
                </a:extLst>
              </a:tr>
              <a:tr h="276738">
                <a:tc>
                  <a:txBody>
                    <a:bodyPr/>
                    <a:lstStyle/>
                    <a:p>
                      <a:r>
                        <a:rPr lang="en-US" altLang="zh-TW" sz="1000" b="1" dirty="0">
                          <a:solidFill>
                            <a:schemeClr val="bg1"/>
                          </a:solidFill>
                          <a:latin typeface="+mn-lt"/>
                          <a:cs typeface="Arial" panose="020B0604020202020204" pitchFamily="34" charset="0"/>
                        </a:rPr>
                        <a:t>Video File Export</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USB,</a:t>
                      </a:r>
                      <a:r>
                        <a:rPr lang="en-US" altLang="zh-TW" sz="1000" baseline="0" dirty="0">
                          <a:latin typeface="+mn-lt"/>
                          <a:cs typeface="Arial" panose="020B0604020202020204" pitchFamily="34" charset="0"/>
                        </a:rPr>
                        <a:t> </a:t>
                      </a:r>
                      <a:r>
                        <a:rPr lang="en-US" altLang="zh-TW" sz="1000" dirty="0">
                          <a:latin typeface="+mn-lt"/>
                          <a:cs typeface="Arial" panose="020B0604020202020204" pitchFamily="34" charset="0"/>
                        </a:rPr>
                        <a:t>FTP /FTPS, </a:t>
                      </a:r>
                      <a:r>
                        <a:rPr lang="en-US" altLang="zh-TW" sz="1000" dirty="0">
                          <a:solidFill>
                            <a:srgbClr val="FF0000"/>
                          </a:solidFill>
                          <a:latin typeface="+mn-lt"/>
                          <a:cs typeface="Arial" panose="020B0604020202020204" pitchFamily="34" charset="0"/>
                        </a:rPr>
                        <a:t>NAS (CIFS/SMB, NFS)</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solidFill>
                            <a:srgbClr val="0083CD"/>
                          </a:solidFill>
                          <a:latin typeface="+mn-lt"/>
                          <a:cs typeface="Arial" panose="020B0604020202020204" pitchFamily="34" charset="0"/>
                        </a:rPr>
                        <a:t>NA</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3320963920"/>
                  </a:ext>
                </a:extLst>
              </a:tr>
              <a:tr h="264546">
                <a:tc>
                  <a:txBody>
                    <a:bodyPr/>
                    <a:lstStyle/>
                    <a:p>
                      <a:r>
                        <a:rPr lang="en-US" altLang="zh-TW" sz="1000" b="1" dirty="0">
                          <a:solidFill>
                            <a:schemeClr val="bg1"/>
                          </a:solidFill>
                          <a:latin typeface="+mn-lt"/>
                          <a:cs typeface="Arial" panose="020B0604020202020204" pitchFamily="34" charset="0"/>
                        </a:rPr>
                        <a:t>Schedule recording</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Yes</a:t>
                      </a:r>
                      <a:endParaRPr lang="zh-TW" altLang="en-US" sz="1000" dirty="0">
                        <a:latin typeface="+mn-lt"/>
                        <a:cs typeface="Arial" panose="020B0604020202020204" pitchFamily="34" charset="0"/>
                      </a:endParaRPr>
                    </a:p>
                  </a:txBody>
                  <a:tcPr/>
                </a:tc>
                <a:tc>
                  <a:txBody>
                    <a:bodyPr/>
                    <a:lstStyle/>
                    <a:p>
                      <a:pPr algn="ctr"/>
                      <a:r>
                        <a:rPr lang="en-US" altLang="zh-TW" sz="1000" dirty="0">
                          <a:solidFill>
                            <a:srgbClr val="0083CD"/>
                          </a:solidFill>
                          <a:latin typeface="+mn-lt"/>
                          <a:cs typeface="Arial" panose="020B0604020202020204" pitchFamily="34" charset="0"/>
                        </a:rPr>
                        <a:t>NA</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3882734799"/>
                  </a:ext>
                </a:extLst>
              </a:tr>
              <a:tr h="247003">
                <a:tc>
                  <a:txBody>
                    <a:bodyPr/>
                    <a:lstStyle/>
                    <a:p>
                      <a:r>
                        <a:rPr lang="en-US" altLang="zh-TW" sz="1000" b="1" dirty="0">
                          <a:solidFill>
                            <a:schemeClr val="bg1"/>
                          </a:solidFill>
                          <a:latin typeface="+mn-lt"/>
                          <a:cs typeface="Arial" panose="020B0604020202020204" pitchFamily="34" charset="0"/>
                        </a:rPr>
                        <a:t>Support Learning manager system</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 </a:t>
                      </a:r>
                      <a:r>
                        <a:rPr lang="en-US" altLang="zh-TW" sz="1000" dirty="0" err="1">
                          <a:solidFill>
                            <a:srgbClr val="FF0000"/>
                          </a:solidFill>
                          <a:latin typeface="+mn-lt"/>
                          <a:cs typeface="Arial" panose="020B0604020202020204" pitchFamily="34" charset="0"/>
                        </a:rPr>
                        <a:t>Panopto</a:t>
                      </a:r>
                      <a:r>
                        <a:rPr lang="en-US" altLang="zh-TW" sz="1000" dirty="0">
                          <a:solidFill>
                            <a:srgbClr val="FF0000"/>
                          </a:solidFill>
                          <a:latin typeface="+mn-lt"/>
                          <a:cs typeface="Arial" panose="020B0604020202020204" pitchFamily="34" charset="0"/>
                        </a:rPr>
                        <a:t>, </a:t>
                      </a:r>
                      <a:r>
                        <a:rPr lang="en-US" altLang="zh-TW" sz="1000" dirty="0" err="1">
                          <a:solidFill>
                            <a:srgbClr val="FF0000"/>
                          </a:solidFill>
                          <a:latin typeface="+mn-lt"/>
                          <a:cs typeface="Arial" panose="020B0604020202020204" pitchFamily="34" charset="0"/>
                        </a:rPr>
                        <a:t>Kaltura</a:t>
                      </a:r>
                      <a:r>
                        <a:rPr lang="en-US" altLang="zh-TW" sz="1000" dirty="0">
                          <a:solidFill>
                            <a:srgbClr val="FF0000"/>
                          </a:solidFill>
                          <a:latin typeface="+mn-lt"/>
                          <a:cs typeface="Arial" panose="020B0604020202020204" pitchFamily="34" charset="0"/>
                        </a:rPr>
                        <a:t>, </a:t>
                      </a:r>
                      <a:r>
                        <a:rPr lang="en-US" altLang="zh-TW" sz="1000" dirty="0" err="1">
                          <a:solidFill>
                            <a:srgbClr val="FF0000"/>
                          </a:solidFill>
                          <a:latin typeface="+mn-lt"/>
                          <a:cs typeface="Arial" panose="020B0604020202020204" pitchFamily="34" charset="0"/>
                        </a:rPr>
                        <a:t>OpenCast</a:t>
                      </a:r>
                      <a:r>
                        <a:rPr lang="en-US" altLang="zh-TW" sz="1000" dirty="0">
                          <a:solidFill>
                            <a:srgbClr val="FF0000"/>
                          </a:solidFill>
                          <a:latin typeface="+mn-lt"/>
                          <a:cs typeface="Arial" panose="020B0604020202020204" pitchFamily="34" charset="0"/>
                        </a:rPr>
                        <a:t> </a:t>
                      </a:r>
                    </a:p>
                  </a:txBody>
                  <a:tcPr/>
                </a:tc>
                <a:tc>
                  <a:txBody>
                    <a:bodyPr/>
                    <a:lstStyle/>
                    <a:p>
                      <a:pPr algn="ctr"/>
                      <a:r>
                        <a:rPr lang="en-US" altLang="zh-TW" sz="1000" dirty="0">
                          <a:solidFill>
                            <a:srgbClr val="0083CD"/>
                          </a:solidFill>
                          <a:latin typeface="+mn-lt"/>
                          <a:cs typeface="Arial" panose="020B0604020202020204" pitchFamily="34" charset="0"/>
                        </a:rPr>
                        <a:t>Yes</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4222318611"/>
                  </a:ext>
                </a:extLst>
              </a:tr>
              <a:tr h="247003">
                <a:tc>
                  <a:txBody>
                    <a:bodyPr/>
                    <a:lstStyle/>
                    <a:p>
                      <a:r>
                        <a:rPr lang="en-US" altLang="zh-TW" sz="1000" b="1" dirty="0">
                          <a:solidFill>
                            <a:schemeClr val="bg1"/>
                          </a:solidFill>
                          <a:latin typeface="+mn-lt"/>
                          <a:cs typeface="Arial" panose="020B0604020202020204" pitchFamily="34" charset="0"/>
                        </a:rPr>
                        <a:t>Video In</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HDMI*2 (one HDMI™ 2.0)</a:t>
                      </a:r>
                    </a:p>
                    <a:p>
                      <a:pPr algn="ctr"/>
                      <a:r>
                        <a:rPr lang="en-US" altLang="zh-TW" sz="1000" dirty="0">
                          <a:latin typeface="+mn-lt"/>
                          <a:cs typeface="Arial" panose="020B0604020202020204" pitchFamily="34" charset="0"/>
                        </a:rPr>
                        <a:t>3G-SDI*2,</a:t>
                      </a:r>
                      <a:r>
                        <a:rPr lang="en-US" altLang="zh-TW" sz="1000" baseline="0" dirty="0">
                          <a:latin typeface="+mn-lt"/>
                          <a:cs typeface="Arial" panose="020B0604020202020204" pitchFamily="34" charset="0"/>
                        </a:rPr>
                        <a:t> </a:t>
                      </a:r>
                      <a:r>
                        <a:rPr lang="en-US" altLang="zh-TW" sz="1000" dirty="0">
                          <a:latin typeface="+mn-lt"/>
                          <a:cs typeface="Arial" panose="020B0604020202020204" pitchFamily="34" charset="0"/>
                        </a:rPr>
                        <a:t>USB 3.0 *1</a:t>
                      </a:r>
                      <a:endParaRPr lang="zh-TW" altLang="en-US" sz="1000" dirty="0">
                        <a:latin typeface="+mn-lt"/>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solidFill>
                            <a:schemeClr val="tx1"/>
                          </a:solidFill>
                          <a:latin typeface="+mn-lt"/>
                          <a:cs typeface="Arial" panose="020B0604020202020204" pitchFamily="34" charset="0"/>
                        </a:rPr>
                        <a:t>HDMI 1.4 x4,</a:t>
                      </a:r>
                      <a:r>
                        <a:rPr lang="en-US" altLang="zh-TW" sz="1000" baseline="0" dirty="0">
                          <a:solidFill>
                            <a:schemeClr val="tx1"/>
                          </a:solidFill>
                          <a:latin typeface="+mn-lt"/>
                          <a:cs typeface="Arial" panose="020B0604020202020204" pitchFamily="34" charset="0"/>
                        </a:rPr>
                        <a:t> </a:t>
                      </a:r>
                      <a:r>
                        <a:rPr lang="en-US" altLang="zh-TW" sz="1000" dirty="0">
                          <a:solidFill>
                            <a:schemeClr val="tx1"/>
                          </a:solidFill>
                          <a:latin typeface="+mn-lt"/>
                          <a:cs typeface="Arial" panose="020B0604020202020204" pitchFamily="34" charset="0"/>
                        </a:rPr>
                        <a:t>3G-SDI x1 </a:t>
                      </a:r>
                    </a:p>
                    <a:p>
                      <a:pPr algn="ctr"/>
                      <a:r>
                        <a:rPr lang="en-US" altLang="zh-TW" sz="1000" dirty="0">
                          <a:solidFill>
                            <a:schemeClr val="tx1"/>
                          </a:solidFill>
                          <a:latin typeface="+mn-lt"/>
                          <a:cs typeface="Arial" panose="020B0604020202020204" pitchFamily="34" charset="0"/>
                        </a:rPr>
                        <a:t>USB 3.0 x1 </a:t>
                      </a:r>
                      <a:endParaRPr lang="zh-TW" altLang="en-US" sz="1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651676654"/>
                  </a:ext>
                </a:extLst>
              </a:tr>
              <a:tr h="406238">
                <a:tc>
                  <a:txBody>
                    <a:bodyPr/>
                    <a:lstStyle/>
                    <a:p>
                      <a:r>
                        <a:rPr lang="en-US" altLang="zh-TW" sz="1000" b="1" dirty="0">
                          <a:solidFill>
                            <a:schemeClr val="bg1"/>
                          </a:solidFill>
                          <a:latin typeface="+mn-lt"/>
                          <a:cs typeface="Arial" panose="020B0604020202020204" pitchFamily="34" charset="0"/>
                        </a:rPr>
                        <a:t>HDMI out*2 </a:t>
                      </a:r>
                    </a:p>
                    <a:p>
                      <a:r>
                        <a:rPr lang="en-US" altLang="zh-TW" sz="1000" b="1" dirty="0">
                          <a:solidFill>
                            <a:schemeClr val="bg1"/>
                          </a:solidFill>
                          <a:latin typeface="+mn-lt"/>
                          <a:cs typeface="Arial" panose="020B0604020202020204" pitchFamily="34" charset="0"/>
                        </a:rPr>
                        <a:t>HDMI pass-through *1</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latin typeface="+mn-lt"/>
                          <a:cs typeface="Arial" panose="020B0604020202020204" pitchFamily="34" charset="0"/>
                        </a:rPr>
                        <a:t>HDMI out*2 </a:t>
                      </a:r>
                    </a:p>
                    <a:p>
                      <a:pPr algn="ctr"/>
                      <a:r>
                        <a:rPr lang="en-US" altLang="zh-TW" sz="1000" dirty="0">
                          <a:latin typeface="+mn-lt"/>
                          <a:cs typeface="Arial" panose="020B0604020202020204" pitchFamily="34" charset="0"/>
                        </a:rPr>
                        <a:t>HDMI pass-through *1</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HDMI Out*2 </a:t>
                      </a:r>
                    </a:p>
                    <a:p>
                      <a:pPr algn="ctr"/>
                      <a:r>
                        <a:rPr lang="en-US" altLang="zh-TW" sz="1000" dirty="0">
                          <a:latin typeface="+mn-lt"/>
                          <a:cs typeface="Arial" panose="020B0604020202020204" pitchFamily="34" charset="0"/>
                        </a:rPr>
                        <a:t>3G-SDI Out*1,</a:t>
                      </a:r>
                      <a:r>
                        <a:rPr lang="en-US" altLang="zh-TW" sz="1000" baseline="0" dirty="0">
                          <a:latin typeface="+mn-lt"/>
                          <a:cs typeface="Arial" panose="020B0604020202020204" pitchFamily="34" charset="0"/>
                        </a:rPr>
                        <a:t> </a:t>
                      </a:r>
                      <a:r>
                        <a:rPr lang="en-US" altLang="zh-TW" sz="1000" dirty="0">
                          <a:latin typeface="+mn-lt"/>
                          <a:cs typeface="Arial" panose="020B0604020202020204" pitchFamily="34" charset="0"/>
                        </a:rPr>
                        <a:t>3G-SDI loop-through</a:t>
                      </a:r>
                      <a:endParaRPr lang="zh-TW" altLang="en-US" sz="1000" dirty="0">
                        <a:latin typeface="+mn-lt"/>
                        <a:cs typeface="Arial" panose="020B0604020202020204" pitchFamily="34" charset="0"/>
                      </a:endParaRPr>
                    </a:p>
                  </a:txBody>
                  <a:tcPr/>
                </a:tc>
                <a:extLst>
                  <a:ext uri="{0D108BD9-81ED-4DB2-BD59-A6C34878D82A}">
                    <a16:rowId xmlns:a16="http://schemas.microsoft.com/office/drawing/2014/main" val="2986422421"/>
                  </a:ext>
                </a:extLst>
              </a:tr>
              <a:tr h="258911">
                <a:tc>
                  <a:txBody>
                    <a:bodyPr/>
                    <a:lstStyle/>
                    <a:p>
                      <a:r>
                        <a:rPr lang="en-US" altLang="zh-TW" sz="1000" b="1" dirty="0">
                          <a:solidFill>
                            <a:schemeClr val="bg1"/>
                          </a:solidFill>
                          <a:latin typeface="+mn-lt"/>
                          <a:cs typeface="Arial" panose="020B0604020202020204" pitchFamily="34" charset="0"/>
                        </a:rPr>
                        <a:t>Storage</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Built-in: 2TB HDD</a:t>
                      </a:r>
                    </a:p>
                    <a:p>
                      <a:pPr algn="ctr"/>
                      <a:r>
                        <a:rPr lang="en-US" altLang="zh-TW" sz="1000" dirty="0">
                          <a:latin typeface="+mn-lt"/>
                          <a:cs typeface="Arial" panose="020B0604020202020204" pitchFamily="34" charset="0"/>
                        </a:rPr>
                        <a:t>External : USB 3.0</a:t>
                      </a:r>
                      <a:endParaRPr lang="zh-TW" altLang="en-US" sz="1000" dirty="0">
                        <a:solidFill>
                          <a:srgbClr val="FF0000"/>
                        </a:solidFill>
                        <a:latin typeface="+mn-lt"/>
                        <a:cs typeface="Arial" panose="020B0604020202020204" pitchFamily="34" charset="0"/>
                      </a:endParaRPr>
                    </a:p>
                  </a:txBody>
                  <a:tcPr/>
                </a:tc>
                <a:tc>
                  <a:txBody>
                    <a:bodyPr/>
                    <a:lstStyle/>
                    <a:p>
                      <a:pPr algn="ctr"/>
                      <a:r>
                        <a:rPr lang="en-US" altLang="zh-TW" sz="1000" dirty="0">
                          <a:latin typeface="+mn-lt"/>
                          <a:cs typeface="Arial" panose="020B0604020202020204" pitchFamily="34" charset="0"/>
                        </a:rPr>
                        <a:t>External:</a:t>
                      </a:r>
                      <a:r>
                        <a:rPr lang="zh-TW" altLang="en-US" sz="1000" dirty="0">
                          <a:latin typeface="+mn-lt"/>
                          <a:cs typeface="Arial" panose="020B0604020202020204" pitchFamily="34" charset="0"/>
                        </a:rPr>
                        <a:t>　</a:t>
                      </a:r>
                      <a:r>
                        <a:rPr lang="en-US" altLang="zh-TW" sz="1000" dirty="0">
                          <a:latin typeface="+mn-lt"/>
                          <a:cs typeface="Arial" panose="020B0604020202020204" pitchFamily="34" charset="0"/>
                        </a:rPr>
                        <a:t>SATA HDD or SSD</a:t>
                      </a:r>
                      <a:endParaRPr lang="zh-TW" altLang="en-US" sz="1000" dirty="0">
                        <a:latin typeface="+mn-lt"/>
                        <a:cs typeface="Arial" panose="020B0604020202020204" pitchFamily="34" charset="0"/>
                      </a:endParaRPr>
                    </a:p>
                  </a:txBody>
                  <a:tcPr anchor="ctr"/>
                </a:tc>
                <a:extLst>
                  <a:ext uri="{0D108BD9-81ED-4DB2-BD59-A6C34878D82A}">
                    <a16:rowId xmlns:a16="http://schemas.microsoft.com/office/drawing/2014/main" val="3359852950"/>
                  </a:ext>
                </a:extLst>
              </a:tr>
              <a:tr h="247003">
                <a:tc>
                  <a:txBody>
                    <a:bodyPr/>
                    <a:lstStyle/>
                    <a:p>
                      <a:r>
                        <a:rPr lang="en-US" altLang="zh-TW" sz="1000" b="1" dirty="0">
                          <a:solidFill>
                            <a:schemeClr val="bg1"/>
                          </a:solidFill>
                          <a:latin typeface="+mn-lt"/>
                          <a:cs typeface="Arial" panose="020B0604020202020204" pitchFamily="34" charset="0"/>
                        </a:rPr>
                        <a:t> Extension Remote Control Panel</a:t>
                      </a:r>
                      <a:endParaRPr lang="zh-TW" altLang="en-US" sz="1000" b="1" dirty="0">
                        <a:solidFill>
                          <a:schemeClr val="bg1"/>
                        </a:solidFill>
                        <a:latin typeface="+mn-lt"/>
                        <a:cs typeface="Arial" panose="020B0604020202020204" pitchFamily="34" charset="0"/>
                      </a:endParaRPr>
                    </a:p>
                  </a:txBody>
                  <a:tcPr>
                    <a:solidFill>
                      <a:schemeClr val="accent2"/>
                    </a:solidFill>
                  </a:tcPr>
                </a:tc>
                <a:tc>
                  <a:txBody>
                    <a:bodyPr/>
                    <a:lstStyle/>
                    <a:p>
                      <a:pPr algn="ctr"/>
                      <a:r>
                        <a:rPr lang="en-US" altLang="zh-TW" sz="1000" dirty="0">
                          <a:solidFill>
                            <a:srgbClr val="FF0000"/>
                          </a:solidFill>
                          <a:latin typeface="+mn-lt"/>
                          <a:cs typeface="Arial" panose="020B0604020202020204" pitchFamily="34" charset="0"/>
                        </a:rPr>
                        <a:t>Yes, up to 30 meter </a:t>
                      </a:r>
                      <a:endParaRPr lang="zh-TW" altLang="en-US" sz="1000" dirty="0">
                        <a:solidFill>
                          <a:srgbClr val="FF0000"/>
                        </a:solidFill>
                        <a:latin typeface="+mn-lt"/>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solidFill>
                            <a:srgbClr val="0083CD"/>
                          </a:solidFill>
                          <a:latin typeface="+mn-lt"/>
                          <a:cs typeface="Arial" panose="020B0604020202020204" pitchFamily="34" charset="0"/>
                        </a:rPr>
                        <a:t>NA</a:t>
                      </a:r>
                      <a:endParaRPr lang="zh-TW" altLang="en-US" sz="1000" dirty="0">
                        <a:solidFill>
                          <a:srgbClr val="0083CD"/>
                        </a:solidFill>
                        <a:latin typeface="+mn-lt"/>
                        <a:cs typeface="Arial" panose="020B0604020202020204" pitchFamily="34" charset="0"/>
                      </a:endParaRPr>
                    </a:p>
                  </a:txBody>
                  <a:tcPr/>
                </a:tc>
                <a:extLst>
                  <a:ext uri="{0D108BD9-81ED-4DB2-BD59-A6C34878D82A}">
                    <a16:rowId xmlns:a16="http://schemas.microsoft.com/office/drawing/2014/main" val="3758460743"/>
                  </a:ext>
                </a:extLst>
              </a:tr>
            </a:tbl>
          </a:graphicData>
        </a:graphic>
      </p:graphicFrame>
      <p:pic>
        <p:nvPicPr>
          <p:cNvPr id="8" name="圖片 7" descr="數位蘋果網Datavideo洋銘科技5 通道直播切換台(iCAST 10NDI)(訂購編號：A1666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912" b="32600"/>
          <a:stretch/>
        </p:blipFill>
        <p:spPr bwMode="auto">
          <a:xfrm>
            <a:off x="6477605" y="492341"/>
            <a:ext cx="1686289" cy="398957"/>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a:extLst>
              <a:ext uri="{FF2B5EF4-FFF2-40B4-BE49-F238E27FC236}">
                <a16:creationId xmlns:a16="http://schemas.microsoft.com/office/drawing/2014/main" id="{0164FB3E-3E4A-45EC-B7A0-AB189086D8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340" y="-100298"/>
            <a:ext cx="1929683" cy="1447262"/>
          </a:xfrm>
          <a:prstGeom prst="rect">
            <a:avLst/>
          </a:prstGeom>
        </p:spPr>
      </p:pic>
    </p:spTree>
    <p:extLst>
      <p:ext uri="{BB962C8B-B14F-4D97-AF65-F5344CB8AC3E}">
        <p14:creationId xmlns:p14="http://schemas.microsoft.com/office/powerpoint/2010/main" val="344609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字方塊 47"/>
          <p:cNvSpPr txBox="1"/>
          <p:nvPr/>
        </p:nvSpPr>
        <p:spPr>
          <a:xfrm>
            <a:off x="388095" y="359284"/>
            <a:ext cx="5725112" cy="584775"/>
          </a:xfrm>
          <a:prstGeom prst="rect">
            <a:avLst/>
          </a:prstGeom>
          <a:noFill/>
        </p:spPr>
        <p:txBody>
          <a:bodyPr wrap="square" rtlCol="0">
            <a:spAutoFit/>
          </a:bodyPr>
          <a:lstStyle/>
          <a:p>
            <a:r>
              <a:rPr lang="en-US" altLang="zh-TW" sz="3200" b="1" dirty="0">
                <a:solidFill>
                  <a:srgbClr val="002060"/>
                </a:solidFill>
              </a:rPr>
              <a:t>How to </a:t>
            </a:r>
            <a:r>
              <a:rPr lang="en-US" sz="3200" b="1" dirty="0">
                <a:solidFill>
                  <a:srgbClr val="002060"/>
                </a:solidFill>
              </a:rPr>
              <a:t>Control?</a:t>
            </a:r>
          </a:p>
        </p:txBody>
      </p:sp>
      <p:sp>
        <p:nvSpPr>
          <p:cNvPr id="19" name="圓角矩形 18"/>
          <p:cNvSpPr/>
          <p:nvPr/>
        </p:nvSpPr>
        <p:spPr>
          <a:xfrm>
            <a:off x="4669722" y="630858"/>
            <a:ext cx="1958940" cy="1989328"/>
          </a:xfrm>
          <a:prstGeom prst="roundRect">
            <a:avLst>
              <a:gd name="adj" fmla="val 810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圓角矩形 23"/>
          <p:cNvSpPr/>
          <p:nvPr/>
        </p:nvSpPr>
        <p:spPr>
          <a:xfrm>
            <a:off x="6711914" y="630858"/>
            <a:ext cx="2058623" cy="1989328"/>
          </a:xfrm>
          <a:prstGeom prst="roundRect">
            <a:avLst>
              <a:gd name="adj" fmla="val 7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手繪多邊形 24"/>
          <p:cNvSpPr/>
          <p:nvPr/>
        </p:nvSpPr>
        <p:spPr>
          <a:xfrm>
            <a:off x="4649154" y="2110208"/>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Remote Control Panel</a:t>
            </a:r>
          </a:p>
          <a:p>
            <a:pPr algn="ctr"/>
            <a:r>
              <a:rPr lang="en-US" altLang="zh-TW" sz="1200" b="1" dirty="0">
                <a:latin typeface="Calibri" panose="020F0502020204030204" pitchFamily="34" charset="0"/>
                <a:cs typeface="Calibri" panose="020F0502020204030204" pitchFamily="34" charset="0"/>
              </a:rPr>
              <a:t>LC-RC01</a:t>
            </a:r>
            <a:endParaRPr lang="zh-TW" altLang="en-US" sz="1200" b="1" dirty="0">
              <a:latin typeface="Calibri" panose="020F0502020204030204" pitchFamily="34" charset="0"/>
              <a:cs typeface="Calibri" panose="020F0502020204030204" pitchFamily="34" charset="0"/>
            </a:endParaRPr>
          </a:p>
        </p:txBody>
      </p:sp>
      <p:pic>
        <p:nvPicPr>
          <p:cNvPr id="27" name="Picture 2" descr="Amazon.in: Buy Logitech M235 Wireless Mouse, 2.4 GHz with USB Unifying  Receiver, 1000 DPI Optical Tracking, 12 Month Life Battery, Compatible with  Windows, Mac, Chromebook/PC/Laptop - Black/Grey Online at Low Prices i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53" b="88626" l="11848" r="89573">
                        <a14:foregroundMark x1="31754" y1="75829" x2="27962" y2="65877"/>
                        <a14:foregroundMark x1="24171" y1="68720" x2="24171" y2="68720"/>
                        <a14:foregroundMark x1="24645" y1="66825" x2="24645" y2="66825"/>
                        <a14:foregroundMark x1="33649" y1="71564" x2="33649" y2="71564"/>
                      </a14:backgroundRemoval>
                    </a14:imgEffect>
                  </a14:imgLayer>
                </a14:imgProps>
              </a:ext>
              <a:ext uri="{28A0092B-C50C-407E-A947-70E740481C1C}">
                <a14:useLocalDpi xmlns:a14="http://schemas.microsoft.com/office/drawing/2010/main" val="0"/>
              </a:ext>
            </a:extLst>
          </a:blip>
          <a:srcRect/>
          <a:stretch>
            <a:fillRect/>
          </a:stretch>
        </p:blipFill>
        <p:spPr bwMode="auto">
          <a:xfrm>
            <a:off x="7882519" y="942813"/>
            <a:ext cx="726291" cy="72629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群組 27"/>
          <p:cNvGrpSpPr/>
          <p:nvPr/>
        </p:nvGrpSpPr>
        <p:grpSpPr>
          <a:xfrm>
            <a:off x="7016268" y="836338"/>
            <a:ext cx="870107" cy="713295"/>
            <a:chOff x="3460947" y="5972817"/>
            <a:chExt cx="2376264" cy="1639855"/>
          </a:xfrm>
        </p:grpSpPr>
        <p:pic>
          <p:nvPicPr>
            <p:cNvPr id="29" name="圖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0947" y="5972817"/>
              <a:ext cx="2376264" cy="1639855"/>
            </a:xfrm>
            <a:prstGeom prst="rect">
              <a:avLst/>
            </a:prstGeom>
          </p:spPr>
        </p:pic>
        <p:pic>
          <p:nvPicPr>
            <p:cNvPr id="30" name="Picture 3" descr="C:\Users\Isaac.Chen\Desktop\CTS\11.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8630" y="6115648"/>
              <a:ext cx="2114565" cy="1187590"/>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32" name="手繪多邊形 31"/>
          <p:cNvSpPr/>
          <p:nvPr/>
        </p:nvSpPr>
        <p:spPr>
          <a:xfrm>
            <a:off x="6722037" y="2147575"/>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Onboard GUI </a:t>
            </a:r>
          </a:p>
          <a:p>
            <a:pPr algn="ctr"/>
            <a:r>
              <a:rPr lang="en-US" altLang="zh-TW" sz="1200" b="1" dirty="0">
                <a:latin typeface="Calibri" panose="020F0502020204030204" pitchFamily="34" charset="0"/>
                <a:cs typeface="Calibri" panose="020F0502020204030204" pitchFamily="34" charset="0"/>
              </a:rPr>
              <a:t>with Wireless mouse</a:t>
            </a:r>
          </a:p>
        </p:txBody>
      </p:sp>
      <p:sp>
        <p:nvSpPr>
          <p:cNvPr id="34" name="圓角矩形 33"/>
          <p:cNvSpPr/>
          <p:nvPr/>
        </p:nvSpPr>
        <p:spPr>
          <a:xfrm>
            <a:off x="4388653" y="2780184"/>
            <a:ext cx="1724554" cy="1989328"/>
          </a:xfrm>
          <a:prstGeom prst="roundRect">
            <a:avLst>
              <a:gd name="adj" fmla="val 56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圓角矩形 34"/>
          <p:cNvSpPr/>
          <p:nvPr/>
        </p:nvSpPr>
        <p:spPr>
          <a:xfrm>
            <a:off x="6200642" y="2785148"/>
            <a:ext cx="964008" cy="1989328"/>
          </a:xfrm>
          <a:prstGeom prst="roundRect">
            <a:avLst>
              <a:gd name="adj" fmla="val 971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手繪多邊形 35"/>
          <p:cNvSpPr/>
          <p:nvPr/>
        </p:nvSpPr>
        <p:spPr>
          <a:xfrm>
            <a:off x="4288563" y="4220869"/>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Web Online Director</a:t>
            </a:r>
          </a:p>
        </p:txBody>
      </p:sp>
      <p:sp>
        <p:nvSpPr>
          <p:cNvPr id="37" name="手繪多邊形 36"/>
          <p:cNvSpPr/>
          <p:nvPr/>
        </p:nvSpPr>
        <p:spPr>
          <a:xfrm>
            <a:off x="6228121" y="4257728"/>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USB Keypad</a:t>
            </a:r>
          </a:p>
        </p:txBody>
      </p:sp>
      <p:pic>
        <p:nvPicPr>
          <p:cNvPr id="38" name="圖片 37"/>
          <p:cNvPicPr>
            <a:picLocks noChangeAspect="1"/>
          </p:cNvPicPr>
          <p:nvPr/>
        </p:nvPicPr>
        <p:blipFill>
          <a:blip r:embed="rId7"/>
          <a:stretch>
            <a:fillRect/>
          </a:stretch>
        </p:blipFill>
        <p:spPr>
          <a:xfrm>
            <a:off x="4579816" y="3206996"/>
            <a:ext cx="1332243" cy="938508"/>
          </a:xfrm>
          <a:prstGeom prst="rect">
            <a:avLst/>
          </a:prstGeom>
        </p:spPr>
      </p:pic>
      <p:pic>
        <p:nvPicPr>
          <p:cNvPr id="39" name="Picture 4" descr="Amazon.com: Targus Ultra Mini USB Keypad with USB Port Connector, True  Plug-and-Play Device, Connects with Laptop, Desktop and Other Devices,  Black (PAUK10U) : Electronics"/>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48193" y="3255122"/>
            <a:ext cx="800101" cy="591558"/>
          </a:xfrm>
          <a:prstGeom prst="rect">
            <a:avLst/>
          </a:prstGeom>
          <a:noFill/>
          <a:extLst>
            <a:ext uri="{909E8E84-426E-40DD-AFC4-6F175D3DCCD1}">
              <a14:hiddenFill xmlns:a14="http://schemas.microsoft.com/office/drawing/2010/main">
                <a:solidFill>
                  <a:srgbClr val="FFFFFF"/>
                </a:solidFill>
              </a14:hiddenFill>
            </a:ext>
          </a:extLst>
        </p:spPr>
      </p:pic>
      <p:sp>
        <p:nvSpPr>
          <p:cNvPr id="40" name="圓角矩形 39"/>
          <p:cNvSpPr/>
          <p:nvPr/>
        </p:nvSpPr>
        <p:spPr>
          <a:xfrm>
            <a:off x="7303724" y="2780184"/>
            <a:ext cx="1464872" cy="1989328"/>
          </a:xfrm>
          <a:prstGeom prst="roundRect">
            <a:avLst>
              <a:gd name="adj" fmla="val 73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手繪多邊形 40"/>
          <p:cNvSpPr/>
          <p:nvPr/>
        </p:nvSpPr>
        <p:spPr>
          <a:xfrm>
            <a:off x="7767751" y="4309762"/>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RS-232</a:t>
            </a:r>
          </a:p>
          <a:p>
            <a:pPr algn="ctr"/>
            <a:r>
              <a:rPr lang="en-US" altLang="zh-TW" sz="1200" b="1" dirty="0">
                <a:latin typeface="Calibri" panose="020F0502020204030204" pitchFamily="34" charset="0"/>
                <a:cs typeface="Calibri" panose="020F0502020204030204" pitchFamily="34" charset="0"/>
              </a:rPr>
              <a:t>RS-485</a:t>
            </a:r>
          </a:p>
        </p:txBody>
      </p:sp>
      <p:pic>
        <p:nvPicPr>
          <p:cNvPr id="42" name="圖片 41"/>
          <p:cNvPicPr>
            <a:picLocks noChangeAspect="1"/>
          </p:cNvPicPr>
          <p:nvPr/>
        </p:nvPicPr>
        <p:blipFill>
          <a:blip r:embed="rId10"/>
          <a:stretch>
            <a:fillRect/>
          </a:stretch>
        </p:blipFill>
        <p:spPr>
          <a:xfrm>
            <a:off x="8025143" y="3060557"/>
            <a:ext cx="522897" cy="1203125"/>
          </a:xfrm>
          <a:prstGeom prst="rect">
            <a:avLst/>
          </a:prstGeom>
        </p:spPr>
      </p:pic>
      <p:sp>
        <p:nvSpPr>
          <p:cNvPr id="5" name="橢圓 4"/>
          <p:cNvSpPr/>
          <p:nvPr/>
        </p:nvSpPr>
        <p:spPr>
          <a:xfrm>
            <a:off x="4602448" y="493866"/>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6" name="橢圓 25"/>
          <p:cNvSpPr/>
          <p:nvPr/>
        </p:nvSpPr>
        <p:spPr>
          <a:xfrm>
            <a:off x="6653754" y="493866"/>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43" name="橢圓 42"/>
          <p:cNvSpPr/>
          <p:nvPr/>
        </p:nvSpPr>
        <p:spPr>
          <a:xfrm>
            <a:off x="4265551" y="2650221"/>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44" name="橢圓 43"/>
          <p:cNvSpPr/>
          <p:nvPr/>
        </p:nvSpPr>
        <p:spPr>
          <a:xfrm>
            <a:off x="6158701" y="2695119"/>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45" name="橢圓 44"/>
          <p:cNvSpPr/>
          <p:nvPr/>
        </p:nvSpPr>
        <p:spPr>
          <a:xfrm>
            <a:off x="7252085" y="2695119"/>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5</a:t>
            </a:r>
            <a:endParaRPr lang="zh-TW" altLang="en-US" dirty="0"/>
          </a:p>
        </p:txBody>
      </p:sp>
      <p:sp>
        <p:nvSpPr>
          <p:cNvPr id="4" name="文字方塊 3"/>
          <p:cNvSpPr txBox="1"/>
          <p:nvPr/>
        </p:nvSpPr>
        <p:spPr>
          <a:xfrm>
            <a:off x="353231" y="1040988"/>
            <a:ext cx="3789218" cy="2246769"/>
          </a:xfrm>
          <a:prstGeom prst="rect">
            <a:avLst/>
          </a:prstGeom>
          <a:noFill/>
        </p:spPr>
        <p:txBody>
          <a:bodyPr wrap="square" rtlCol="0">
            <a:spAutoFit/>
          </a:bodyPr>
          <a:lstStyle/>
          <a:p>
            <a:r>
              <a:rPr lang="en-US" altLang="zh-TW" sz="1400" dirty="0"/>
              <a:t>LC100N provide below control interface.</a:t>
            </a:r>
          </a:p>
          <a:p>
            <a:pPr marL="342900" indent="-342900">
              <a:buAutoNum type="arabicPeriod"/>
            </a:pPr>
            <a:r>
              <a:rPr lang="en-US" altLang="zh-TW" sz="1400" b="1" dirty="0"/>
              <a:t>Remote control panel</a:t>
            </a:r>
            <a:r>
              <a:rPr lang="en-US" altLang="zh-TW" sz="1400" dirty="0"/>
              <a:t>: LC-RC01</a:t>
            </a:r>
          </a:p>
          <a:p>
            <a:pPr marL="342900" indent="-342900">
              <a:buAutoNum type="arabicPeriod"/>
            </a:pPr>
            <a:r>
              <a:rPr lang="en-US" altLang="zh-TW" sz="1400" b="1" dirty="0"/>
              <a:t>Onboard GUI Interface</a:t>
            </a:r>
            <a:r>
              <a:rPr lang="en-US" altLang="zh-TW" sz="1400" dirty="0"/>
              <a:t>: Use mouse and keyboard to operate the GUI from </a:t>
            </a:r>
            <a:r>
              <a:rPr lang="en-US" altLang="zh-TW" sz="1400" dirty="0" err="1"/>
              <a:t>Multiview</a:t>
            </a:r>
            <a:r>
              <a:rPr lang="en-US" altLang="zh-TW" sz="1400" dirty="0"/>
              <a:t> HDMI out.</a:t>
            </a:r>
          </a:p>
          <a:p>
            <a:pPr marL="342900" indent="-342900">
              <a:buAutoNum type="arabicPeriod"/>
            </a:pPr>
            <a:r>
              <a:rPr lang="en-US" altLang="zh-TW" sz="1400" b="1" dirty="0"/>
              <a:t>Online Director</a:t>
            </a:r>
            <a:r>
              <a:rPr lang="en-US" altLang="zh-TW" sz="1400" dirty="0"/>
              <a:t>: Webpage</a:t>
            </a:r>
          </a:p>
          <a:p>
            <a:pPr marL="342900" indent="-342900">
              <a:buAutoNum type="arabicPeriod"/>
            </a:pPr>
            <a:r>
              <a:rPr lang="en-US" altLang="zh-TW" sz="1400" b="1" dirty="0"/>
              <a:t>USB or wireless keypad</a:t>
            </a:r>
            <a:r>
              <a:rPr lang="en-US" altLang="zh-TW" sz="1400" dirty="0"/>
              <a:t>: one click to record</a:t>
            </a:r>
          </a:p>
          <a:p>
            <a:pPr marL="342900" indent="-342900">
              <a:buAutoNum type="arabicPeriod"/>
            </a:pPr>
            <a:r>
              <a:rPr lang="en-US" altLang="zh-TW" sz="1400" b="1" dirty="0"/>
              <a:t>RS-232, RS-485, TCP/IP control: </a:t>
            </a:r>
            <a:r>
              <a:rPr lang="en-US" altLang="zh-TW" sz="1400" dirty="0"/>
              <a:t>Provide command for supporting third-party controller, like Crestron, Extron controllers.</a:t>
            </a:r>
            <a:endParaRPr lang="zh-TW" altLang="en-US" sz="1400" dirty="0"/>
          </a:p>
        </p:txBody>
      </p:sp>
      <p:pic>
        <p:nvPicPr>
          <p:cNvPr id="6" name="圖片 5"/>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38689" y1="49836" x2="38689" y2="49836"/>
                        <a14:foregroundMark x1="45902" y1="66557" x2="45902" y2="66557"/>
                        <a14:foregroundMark x1="46885" y1="62295" x2="46885" y2="62295"/>
                      </a14:backgroundRemoval>
                    </a14:imgEffect>
                  </a14:imgLayer>
                </a14:imgProps>
              </a:ext>
              <a:ext uri="{28A0092B-C50C-407E-A947-70E740481C1C}">
                <a14:useLocalDpi xmlns:a14="http://schemas.microsoft.com/office/drawing/2010/main" val="0"/>
              </a:ext>
            </a:extLst>
          </a:blip>
          <a:stretch>
            <a:fillRect/>
          </a:stretch>
        </p:blipFill>
        <p:spPr>
          <a:xfrm>
            <a:off x="7258230" y="3432145"/>
            <a:ext cx="849793" cy="849793"/>
          </a:xfrm>
          <a:prstGeom prst="rect">
            <a:avLst/>
          </a:prstGeom>
        </p:spPr>
      </p:pic>
      <p:pic>
        <p:nvPicPr>
          <p:cNvPr id="2" name="圖片 1"/>
          <p:cNvPicPr>
            <a:picLocks noChangeAspect="1"/>
          </p:cNvPicPr>
          <p:nvPr/>
        </p:nvPicPr>
        <p:blipFill rotWithShape="1">
          <a:blip r:embed="rId13" cstate="print">
            <a:extLst>
              <a:ext uri="{28A0092B-C50C-407E-A947-70E740481C1C}">
                <a14:useLocalDpi xmlns:a14="http://schemas.microsoft.com/office/drawing/2010/main" val="0"/>
              </a:ext>
            </a:extLst>
          </a:blip>
          <a:srcRect l="20076" t="28906" r="28219" b="25361"/>
          <a:stretch/>
        </p:blipFill>
        <p:spPr>
          <a:xfrm>
            <a:off x="4883018" y="954858"/>
            <a:ext cx="1485937" cy="985749"/>
          </a:xfrm>
          <a:prstGeom prst="rect">
            <a:avLst/>
          </a:prstGeom>
        </p:spPr>
      </p:pic>
      <p:pic>
        <p:nvPicPr>
          <p:cNvPr id="31" name="圖片 30">
            <a:extLst>
              <a:ext uri="{FF2B5EF4-FFF2-40B4-BE49-F238E27FC236}">
                <a16:creationId xmlns:a16="http://schemas.microsoft.com/office/drawing/2014/main" id="{B76C1331-6ED4-4E75-A1CD-E3B682146C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620" y="2563436"/>
            <a:ext cx="4025437" cy="3019077"/>
          </a:xfrm>
          <a:prstGeom prst="rect">
            <a:avLst/>
          </a:prstGeom>
        </p:spPr>
      </p:pic>
      <p:pic>
        <p:nvPicPr>
          <p:cNvPr id="7" name="圖片 6">
            <a:extLst>
              <a:ext uri="{FF2B5EF4-FFF2-40B4-BE49-F238E27FC236}">
                <a16:creationId xmlns:a16="http://schemas.microsoft.com/office/drawing/2014/main" id="{C69B7E3B-D348-44D1-ACB9-FE4E182BA3C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68144" y="1346595"/>
            <a:ext cx="1633540" cy="1225155"/>
          </a:xfrm>
          <a:prstGeom prst="rect">
            <a:avLst/>
          </a:prstGeom>
        </p:spPr>
      </p:pic>
    </p:spTree>
    <p:extLst>
      <p:ext uri="{BB962C8B-B14F-4D97-AF65-F5344CB8AC3E}">
        <p14:creationId xmlns:p14="http://schemas.microsoft.com/office/powerpoint/2010/main" val="382479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2641600" y="2032268"/>
            <a:ext cx="6139718" cy="3111232"/>
          </a:xfrm>
          <a:prstGeom prst="rect">
            <a:avLst/>
          </a:prstGeom>
        </p:spPr>
      </p:pic>
      <p:sp>
        <p:nvSpPr>
          <p:cNvPr id="5" name="矩形 4"/>
          <p:cNvSpPr/>
          <p:nvPr/>
        </p:nvSpPr>
        <p:spPr>
          <a:xfrm>
            <a:off x="480060" y="4218081"/>
            <a:ext cx="2161540" cy="461665"/>
          </a:xfrm>
          <a:prstGeom prst="rect">
            <a:avLst/>
          </a:prstGeom>
        </p:spPr>
        <p:txBody>
          <a:bodyPr wrap="square">
            <a:spAutoFit/>
          </a:bodyPr>
          <a:lstStyle/>
          <a:p>
            <a:r>
              <a:rPr lang="en-US" sz="1200" dirty="0">
                <a:solidFill>
                  <a:srgbClr val="FF0000"/>
                </a:solidFill>
              </a:rPr>
              <a:t>*We provide two Standard remote control panels.</a:t>
            </a:r>
          </a:p>
        </p:txBody>
      </p:sp>
      <p:sp>
        <p:nvSpPr>
          <p:cNvPr id="6" name="矩形 5"/>
          <p:cNvSpPr/>
          <p:nvPr/>
        </p:nvSpPr>
        <p:spPr>
          <a:xfrm>
            <a:off x="429747" y="1535116"/>
            <a:ext cx="7139940" cy="1200329"/>
          </a:xfrm>
          <a:prstGeom prst="rect">
            <a:avLst/>
          </a:prstGeom>
        </p:spPr>
        <p:txBody>
          <a:bodyPr wrap="square">
            <a:spAutoFit/>
          </a:bodyPr>
          <a:lstStyle/>
          <a:p>
            <a:r>
              <a:rPr lang="en-US" sz="1200" dirty="0"/>
              <a:t>Lumens LC-RC01 remote control panel, a wall plate for the LC100N to control the live streaming, recording, and video file saving options. The panel provides three macro functions that can remotely switch the scene and control the cameras preset. The LC-RC01 can be extended to 30 meters through a Cat 5e cable. Equipped with a USB port, it supports USB flash drives to record or backup video files. </a:t>
            </a:r>
          </a:p>
          <a:p>
            <a:endParaRPr lang="en-US" sz="1200" dirty="0"/>
          </a:p>
          <a:p>
            <a:endParaRPr lang="en-US" sz="1200" dirty="0"/>
          </a:p>
        </p:txBody>
      </p:sp>
      <p:sp>
        <p:nvSpPr>
          <p:cNvPr id="7" name="文字方塊 6"/>
          <p:cNvSpPr txBox="1"/>
          <p:nvPr/>
        </p:nvSpPr>
        <p:spPr>
          <a:xfrm>
            <a:off x="429747" y="400673"/>
            <a:ext cx="3422732" cy="978729"/>
          </a:xfrm>
          <a:prstGeom prst="rect">
            <a:avLst/>
          </a:prstGeom>
          <a:noFill/>
        </p:spPr>
        <p:txBody>
          <a:bodyPr wrap="none" rtlCol="0">
            <a:spAutoFit/>
          </a:bodyPr>
          <a:lstStyle/>
          <a:p>
            <a:pPr>
              <a:lnSpc>
                <a:spcPct val="90000"/>
              </a:lnSpc>
            </a:pPr>
            <a:r>
              <a:rPr lang="en-US" sz="2000" b="1" dirty="0">
                <a:solidFill>
                  <a:srgbClr val="00B0F0"/>
                </a:solidFill>
              </a:rPr>
              <a:t>LC-RC01 Remote Control Panel</a:t>
            </a:r>
          </a:p>
          <a:p>
            <a:pPr>
              <a:lnSpc>
                <a:spcPct val="90000"/>
              </a:lnSpc>
            </a:pPr>
            <a:r>
              <a:rPr lang="en-US" sz="4400" b="1" dirty="0">
                <a:solidFill>
                  <a:srgbClr val="002060"/>
                </a:solidFill>
              </a:rPr>
              <a:t>Accessory</a:t>
            </a:r>
          </a:p>
        </p:txBody>
      </p:sp>
    </p:spTree>
    <p:extLst>
      <p:ext uri="{BB962C8B-B14F-4D97-AF65-F5344CB8AC3E}">
        <p14:creationId xmlns:p14="http://schemas.microsoft.com/office/powerpoint/2010/main" val="35865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6248520" y="2500954"/>
            <a:ext cx="2683223" cy="2199907"/>
          </a:xfrm>
          <a:prstGeom prst="roundRect">
            <a:avLst>
              <a:gd name="adj" fmla="val 73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圓角矩形 18"/>
          <p:cNvSpPr/>
          <p:nvPr/>
        </p:nvSpPr>
        <p:spPr>
          <a:xfrm>
            <a:off x="219954" y="3427510"/>
            <a:ext cx="2790963" cy="1281223"/>
          </a:xfrm>
          <a:prstGeom prst="roundRect">
            <a:avLst>
              <a:gd name="adj" fmla="val 1184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手繪多邊形 8"/>
          <p:cNvSpPr/>
          <p:nvPr/>
        </p:nvSpPr>
        <p:spPr>
          <a:xfrm>
            <a:off x="6248520" y="4038021"/>
            <a:ext cx="2620358" cy="602106"/>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External USB Storage</a:t>
            </a:r>
            <a:br>
              <a:rPr lang="en-US" altLang="zh-TW" b="1" dirty="0">
                <a:latin typeface="Calibri" panose="020F0502020204030204" pitchFamily="34" charset="0"/>
                <a:cs typeface="Calibri" panose="020F0502020204030204" pitchFamily="34" charset="0"/>
              </a:rPr>
            </a:br>
            <a:r>
              <a:rPr lang="en-US" altLang="zh-TW" b="1" dirty="0">
                <a:latin typeface="Calibri" panose="020F0502020204030204" pitchFamily="34" charset="0"/>
                <a:cs typeface="Calibri" panose="020F0502020204030204" pitchFamily="34" charset="0"/>
              </a:rPr>
              <a:t>(up to 16 TB)</a:t>
            </a:r>
            <a:endParaRPr lang="en-US" altLang="zh-TW" sz="1200" b="1" dirty="0">
              <a:latin typeface="Calibri" panose="020F0502020204030204" pitchFamily="34" charset="0"/>
              <a:cs typeface="Calibri" panose="020F0502020204030204" pitchFamily="34" charset="0"/>
            </a:endParaRPr>
          </a:p>
        </p:txBody>
      </p:sp>
      <p:pic>
        <p:nvPicPr>
          <p:cNvPr id="14" name="圖片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26011" y="2532433"/>
            <a:ext cx="1865376" cy="1493520"/>
          </a:xfrm>
          <a:prstGeom prst="rect">
            <a:avLst/>
          </a:prstGeom>
        </p:spPr>
      </p:pic>
      <p:sp>
        <p:nvSpPr>
          <p:cNvPr id="6" name="圓角矩形 5"/>
          <p:cNvSpPr/>
          <p:nvPr/>
        </p:nvSpPr>
        <p:spPr>
          <a:xfrm>
            <a:off x="3131855" y="2500955"/>
            <a:ext cx="3010148" cy="2199905"/>
          </a:xfrm>
          <a:prstGeom prst="roundRect">
            <a:avLst>
              <a:gd name="adj" fmla="val 76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手繪多邊形 7"/>
          <p:cNvSpPr/>
          <p:nvPr/>
        </p:nvSpPr>
        <p:spPr>
          <a:xfrm>
            <a:off x="3256072" y="4038021"/>
            <a:ext cx="2631855" cy="591191"/>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Exchange SATA Hard Disk Drive (up to 16 TB)</a:t>
            </a:r>
          </a:p>
        </p:txBody>
      </p:sp>
      <p:grpSp>
        <p:nvGrpSpPr>
          <p:cNvPr id="2" name="群組 1"/>
          <p:cNvGrpSpPr/>
          <p:nvPr/>
        </p:nvGrpSpPr>
        <p:grpSpPr>
          <a:xfrm>
            <a:off x="4158724" y="2776477"/>
            <a:ext cx="1127660" cy="1343064"/>
            <a:chOff x="4158724" y="2874076"/>
            <a:chExt cx="866670" cy="1032220"/>
          </a:xfrm>
        </p:grpSpPr>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388" y="2874076"/>
              <a:ext cx="782006" cy="782006"/>
            </a:xfrm>
            <a:prstGeom prst="rect">
              <a:avLst/>
            </a:prstGeom>
          </p:spPr>
        </p:pic>
        <p:pic>
          <p:nvPicPr>
            <p:cNvPr id="11" name="圖片 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1556" b="83778" l="0" r="49556">
                          <a14:foregroundMark x1="8889" y1="29333" x2="6222" y2="76444"/>
                          <a14:foregroundMark x1="30889" y1="28444" x2="36222" y2="76000"/>
                          <a14:foregroundMark x1="43333" y1="29778" x2="45778" y2="79333"/>
                        </a14:backgroundRemoval>
                      </a14:imgEffect>
                    </a14:imgLayer>
                  </a14:imgProps>
                </a:ext>
                <a:ext uri="{28A0092B-C50C-407E-A947-70E740481C1C}">
                  <a14:useLocalDpi xmlns:a14="http://schemas.microsoft.com/office/drawing/2010/main" val="0"/>
                </a:ext>
              </a:extLst>
            </a:blip>
            <a:srcRect r="48822"/>
            <a:stretch/>
          </p:blipFill>
          <p:spPr>
            <a:xfrm>
              <a:off x="4158724" y="2949884"/>
              <a:ext cx="489476" cy="956412"/>
            </a:xfrm>
            <a:prstGeom prst="rect">
              <a:avLst/>
            </a:prstGeom>
          </p:spPr>
        </p:pic>
      </p:grpSp>
      <p:sp>
        <p:nvSpPr>
          <p:cNvPr id="12" name="手繪多邊形 11"/>
          <p:cNvSpPr/>
          <p:nvPr/>
        </p:nvSpPr>
        <p:spPr>
          <a:xfrm>
            <a:off x="4033458" y="2812798"/>
            <a:ext cx="470852" cy="316313"/>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dirty="0">
                <a:latin typeface="Calibri" panose="020F0502020204030204" pitchFamily="34" charset="0"/>
                <a:cs typeface="Calibri" panose="020F0502020204030204" pitchFamily="34" charset="0"/>
              </a:rPr>
              <a:t>2.5”</a:t>
            </a:r>
          </a:p>
        </p:txBody>
      </p:sp>
      <p:sp>
        <p:nvSpPr>
          <p:cNvPr id="13" name="手繪多邊形 12"/>
          <p:cNvSpPr/>
          <p:nvPr/>
        </p:nvSpPr>
        <p:spPr>
          <a:xfrm>
            <a:off x="4685441" y="2532433"/>
            <a:ext cx="470852"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dirty="0">
                <a:latin typeface="Calibri" panose="020F0502020204030204" pitchFamily="34" charset="0"/>
                <a:cs typeface="Calibri" panose="020F0502020204030204" pitchFamily="34" charset="0"/>
              </a:rPr>
              <a:t>3.5”</a:t>
            </a:r>
          </a:p>
        </p:txBody>
      </p:sp>
      <p:sp>
        <p:nvSpPr>
          <p:cNvPr id="17" name="手繪多邊形 16"/>
          <p:cNvSpPr/>
          <p:nvPr/>
        </p:nvSpPr>
        <p:spPr>
          <a:xfrm>
            <a:off x="322684" y="4165587"/>
            <a:ext cx="2631855" cy="606061"/>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Built-in 2TB</a:t>
            </a:r>
            <a:br>
              <a:rPr lang="en-US" altLang="zh-TW" b="1" dirty="0">
                <a:latin typeface="Calibri" panose="020F0502020204030204" pitchFamily="34" charset="0"/>
                <a:cs typeface="Calibri" panose="020F0502020204030204" pitchFamily="34" charset="0"/>
              </a:rPr>
            </a:br>
            <a:endParaRPr lang="en-US" altLang="zh-TW" sz="1200" b="1" dirty="0">
              <a:latin typeface="Calibri" panose="020F0502020204030204" pitchFamily="34" charset="0"/>
              <a:cs typeface="Calibri" panose="020F0502020204030204" pitchFamily="34" charset="0"/>
            </a:endParaRPr>
          </a:p>
        </p:txBody>
      </p:sp>
      <p:sp>
        <p:nvSpPr>
          <p:cNvPr id="18" name="文字方塊 17"/>
          <p:cNvSpPr txBox="1"/>
          <p:nvPr/>
        </p:nvSpPr>
        <p:spPr>
          <a:xfrm>
            <a:off x="388094" y="1284636"/>
            <a:ext cx="6374655" cy="523220"/>
          </a:xfrm>
          <a:prstGeom prst="rect">
            <a:avLst/>
          </a:prstGeom>
          <a:noFill/>
        </p:spPr>
        <p:txBody>
          <a:bodyPr wrap="square" rtlCol="0">
            <a:spAutoFit/>
          </a:bodyPr>
          <a:lstStyle/>
          <a:p>
            <a:r>
              <a:rPr lang="en-US" sz="1400" dirty="0"/>
              <a:t>You can install your data in the build in 2TB storage, or if the build in 2TB is too small you can exchange to bigger Hard Disk, or you can add one external USB storage.</a:t>
            </a:r>
          </a:p>
        </p:txBody>
      </p:sp>
      <p:sp>
        <p:nvSpPr>
          <p:cNvPr id="22" name="文字方塊 21"/>
          <p:cNvSpPr txBox="1"/>
          <p:nvPr/>
        </p:nvSpPr>
        <p:spPr>
          <a:xfrm>
            <a:off x="388095" y="359284"/>
            <a:ext cx="4907130" cy="954107"/>
          </a:xfrm>
          <a:prstGeom prst="rect">
            <a:avLst/>
          </a:prstGeom>
          <a:noFill/>
        </p:spPr>
        <p:txBody>
          <a:bodyPr wrap="square" rtlCol="0">
            <a:spAutoFit/>
          </a:bodyPr>
          <a:lstStyle/>
          <a:p>
            <a:r>
              <a:rPr lang="en-US" sz="2000" b="1" dirty="0">
                <a:solidFill>
                  <a:srgbClr val="00B0F0"/>
                </a:solidFill>
              </a:rPr>
              <a:t>3 Local Storage </a:t>
            </a:r>
            <a:r>
              <a:rPr lang="en-US" altLang="zh-TW" sz="2000" b="1" dirty="0">
                <a:solidFill>
                  <a:srgbClr val="00B0F0"/>
                </a:solidFill>
              </a:rPr>
              <a:t>O</a:t>
            </a:r>
            <a:r>
              <a:rPr lang="en-US" sz="2000" b="1" dirty="0">
                <a:solidFill>
                  <a:srgbClr val="00B0F0"/>
                </a:solidFill>
              </a:rPr>
              <a:t>ptions</a:t>
            </a:r>
          </a:p>
          <a:p>
            <a:r>
              <a:rPr lang="en-US" sz="3600" b="1" dirty="0">
                <a:solidFill>
                  <a:srgbClr val="002060"/>
                </a:solidFill>
              </a:rPr>
              <a:t>How to Backup Data (1)? </a:t>
            </a:r>
          </a:p>
        </p:txBody>
      </p:sp>
      <p:pic>
        <p:nvPicPr>
          <p:cNvPr id="21" name="圖片 20">
            <a:extLst>
              <a:ext uri="{FF2B5EF4-FFF2-40B4-BE49-F238E27FC236}">
                <a16:creationId xmlns:a16="http://schemas.microsoft.com/office/drawing/2014/main" id="{FE378ECE-8FAA-4D45-A09E-12A0167A3A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409" y="3129111"/>
            <a:ext cx="2214051" cy="1660538"/>
          </a:xfrm>
          <a:prstGeom prst="rect">
            <a:avLst/>
          </a:prstGeom>
        </p:spPr>
      </p:pic>
    </p:spTree>
    <p:extLst>
      <p:ext uri="{BB962C8B-B14F-4D97-AF65-F5344CB8AC3E}">
        <p14:creationId xmlns:p14="http://schemas.microsoft.com/office/powerpoint/2010/main" val="111919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441974" y="2122988"/>
            <a:ext cx="3122255" cy="1220409"/>
          </a:xfrm>
          <a:prstGeom prst="roundRect">
            <a:avLst>
              <a:gd name="adj" fmla="val 632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圓角矩形 3"/>
          <p:cNvSpPr/>
          <p:nvPr/>
        </p:nvSpPr>
        <p:spPr>
          <a:xfrm>
            <a:off x="4799893" y="2124774"/>
            <a:ext cx="1738138" cy="1218623"/>
          </a:xfrm>
          <a:prstGeom prst="roundRect">
            <a:avLst>
              <a:gd name="adj" fmla="val 815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手繪多邊形 5"/>
          <p:cNvSpPr/>
          <p:nvPr/>
        </p:nvSpPr>
        <p:spPr>
          <a:xfrm>
            <a:off x="5756373" y="2122988"/>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FTP</a:t>
            </a:r>
          </a:p>
        </p:txBody>
      </p:sp>
      <p:sp>
        <p:nvSpPr>
          <p:cNvPr id="7" name="圓角矩形 6"/>
          <p:cNvSpPr/>
          <p:nvPr/>
        </p:nvSpPr>
        <p:spPr>
          <a:xfrm>
            <a:off x="6774993" y="2124774"/>
            <a:ext cx="964008" cy="1265485"/>
          </a:xfrm>
          <a:prstGeom prst="roundRect">
            <a:avLst>
              <a:gd name="adj" fmla="val 127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手繪多邊形 7"/>
          <p:cNvSpPr/>
          <p:nvPr/>
        </p:nvSpPr>
        <p:spPr>
          <a:xfrm>
            <a:off x="7020137" y="2124775"/>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NAS</a:t>
            </a:r>
          </a:p>
        </p:txBody>
      </p:sp>
      <p:pic>
        <p:nvPicPr>
          <p:cNvPr id="9" name="圖片 8"/>
          <p:cNvPicPr>
            <a:picLocks noChangeAspect="1"/>
          </p:cNvPicPr>
          <p:nvPr/>
        </p:nvPicPr>
        <p:blipFill>
          <a:blip r:embed="rId3">
            <a:extLst>
              <a:ext uri="{BEBA8EAE-BF5A-486C-A8C5-ECC9F3942E4B}">
                <a14:imgProps xmlns:a14="http://schemas.microsoft.com/office/drawing/2010/main">
                  <a14:imgLayer r:embed="rId4">
                    <a14:imgEffect>
                      <a14:backgroundRemoval t="1786" b="99405" l="2646" r="94709">
                        <a14:foregroundMark x1="44444" y1="86310" x2="56085" y2="89286"/>
                      </a14:backgroundRemoval>
                    </a14:imgEffect>
                  </a14:imgLayer>
                </a14:imgProps>
              </a:ext>
            </a:extLst>
          </a:blip>
          <a:stretch>
            <a:fillRect/>
          </a:stretch>
        </p:blipFill>
        <p:spPr>
          <a:xfrm>
            <a:off x="5575831" y="2540119"/>
            <a:ext cx="730166" cy="649037"/>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750" y="2386750"/>
            <a:ext cx="1156494" cy="853349"/>
          </a:xfrm>
          <a:prstGeom prst="rect">
            <a:avLst/>
          </a:prstGeom>
        </p:spPr>
      </p:pic>
      <p:pic>
        <p:nvPicPr>
          <p:cNvPr id="11" name="Picture 4" descr="Image result for FTP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4862" y="2636130"/>
            <a:ext cx="561815" cy="512557"/>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388095" y="1314941"/>
            <a:ext cx="5917902" cy="523220"/>
          </a:xfrm>
          <a:prstGeom prst="rect">
            <a:avLst/>
          </a:prstGeom>
          <a:noFill/>
        </p:spPr>
        <p:txBody>
          <a:bodyPr wrap="square" rtlCol="0">
            <a:spAutoFit/>
          </a:bodyPr>
          <a:lstStyle/>
          <a:p>
            <a:r>
              <a:rPr lang="en-US" altLang="zh-TW" sz="1400" dirty="0"/>
              <a:t>The built-in storage space is limited, and the video files must be uploaded to the network storage space automatically, for the user to backup and manage.</a:t>
            </a:r>
          </a:p>
        </p:txBody>
      </p:sp>
      <p:pic>
        <p:nvPicPr>
          <p:cNvPr id="24" name="圖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077" y="2418867"/>
            <a:ext cx="1256347" cy="335678"/>
          </a:xfrm>
          <a:prstGeom prst="rect">
            <a:avLst/>
          </a:prstGeom>
        </p:spPr>
      </p:pic>
      <p:pic>
        <p:nvPicPr>
          <p:cNvPr id="25" name="圖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349" y="2669078"/>
            <a:ext cx="1223582" cy="550612"/>
          </a:xfrm>
          <a:prstGeom prst="rect">
            <a:avLst/>
          </a:prstGeom>
        </p:spPr>
      </p:pic>
      <p:pic>
        <p:nvPicPr>
          <p:cNvPr id="26" name="圖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8592" y="2418867"/>
            <a:ext cx="1334120" cy="266824"/>
          </a:xfrm>
          <a:prstGeom prst="rect">
            <a:avLst/>
          </a:prstGeom>
        </p:spPr>
      </p:pic>
      <p:sp>
        <p:nvSpPr>
          <p:cNvPr id="17" name="文字方塊 16"/>
          <p:cNvSpPr txBox="1"/>
          <p:nvPr/>
        </p:nvSpPr>
        <p:spPr>
          <a:xfrm>
            <a:off x="388095" y="359284"/>
            <a:ext cx="4907130" cy="954107"/>
          </a:xfrm>
          <a:prstGeom prst="rect">
            <a:avLst/>
          </a:prstGeom>
          <a:noFill/>
        </p:spPr>
        <p:txBody>
          <a:bodyPr wrap="square" rtlCol="0">
            <a:spAutoFit/>
          </a:bodyPr>
          <a:lstStyle/>
          <a:p>
            <a:r>
              <a:rPr lang="en-US" sz="2000" b="1" dirty="0">
                <a:solidFill>
                  <a:srgbClr val="00B0F0"/>
                </a:solidFill>
              </a:rPr>
              <a:t>Network Storage</a:t>
            </a:r>
          </a:p>
          <a:p>
            <a:r>
              <a:rPr lang="en-US" sz="3600" b="1" dirty="0">
                <a:solidFill>
                  <a:srgbClr val="002060"/>
                </a:solidFill>
              </a:rPr>
              <a:t>How to Backup Data (2)? </a:t>
            </a:r>
          </a:p>
        </p:txBody>
      </p:sp>
      <p:sp>
        <p:nvSpPr>
          <p:cNvPr id="19" name="文字方塊 18"/>
          <p:cNvSpPr txBox="1"/>
          <p:nvPr/>
        </p:nvSpPr>
        <p:spPr>
          <a:xfrm>
            <a:off x="496661" y="3405992"/>
            <a:ext cx="3067568" cy="738664"/>
          </a:xfrm>
          <a:prstGeom prst="rect">
            <a:avLst/>
          </a:prstGeom>
          <a:noFill/>
        </p:spPr>
        <p:txBody>
          <a:bodyPr wrap="square" rtlCol="0">
            <a:spAutoFit/>
          </a:bodyPr>
          <a:lstStyle/>
          <a:p>
            <a:r>
              <a:rPr lang="en-US" altLang="zh-TW" sz="1400" dirty="0"/>
              <a:t>You can buckup to </a:t>
            </a:r>
            <a:r>
              <a:rPr lang="en-US" altLang="zh-TW" sz="1400" b="1" dirty="0"/>
              <a:t>LMS </a:t>
            </a:r>
            <a:r>
              <a:rPr lang="en-US" altLang="zh-TW" sz="1400" dirty="0"/>
              <a:t>(learning</a:t>
            </a:r>
          </a:p>
          <a:p>
            <a:r>
              <a:rPr lang="en-US" altLang="zh-TW" sz="1400" dirty="0"/>
              <a:t>management systems) like </a:t>
            </a:r>
            <a:r>
              <a:rPr lang="en-US" altLang="zh-TW" sz="1400" b="1" dirty="0" err="1"/>
              <a:t>Panopto</a:t>
            </a:r>
            <a:r>
              <a:rPr lang="en-US" altLang="zh-TW" sz="1400" dirty="0"/>
              <a:t>, </a:t>
            </a:r>
            <a:r>
              <a:rPr lang="en-US" altLang="zh-TW" sz="1400" b="1" dirty="0" err="1"/>
              <a:t>Kaltura</a:t>
            </a:r>
            <a:r>
              <a:rPr lang="en-US" altLang="zh-TW" sz="1400" dirty="0"/>
              <a:t>, and</a:t>
            </a:r>
            <a:r>
              <a:rPr lang="zh-TW" altLang="en-US" sz="1400" dirty="0"/>
              <a:t> </a:t>
            </a:r>
            <a:r>
              <a:rPr lang="en-US" altLang="zh-TW" sz="1400" b="1" dirty="0"/>
              <a:t>Opencast</a:t>
            </a:r>
            <a:r>
              <a:rPr lang="en-US" altLang="zh-TW" sz="1400" dirty="0"/>
              <a:t>.</a:t>
            </a:r>
          </a:p>
        </p:txBody>
      </p:sp>
      <p:sp>
        <p:nvSpPr>
          <p:cNvPr id="20" name="文字方塊 19"/>
          <p:cNvSpPr txBox="1"/>
          <p:nvPr/>
        </p:nvSpPr>
        <p:spPr>
          <a:xfrm>
            <a:off x="4799893" y="3405992"/>
            <a:ext cx="3067568" cy="523220"/>
          </a:xfrm>
          <a:prstGeom prst="rect">
            <a:avLst/>
          </a:prstGeom>
          <a:noFill/>
        </p:spPr>
        <p:txBody>
          <a:bodyPr wrap="square" rtlCol="0">
            <a:spAutoFit/>
          </a:bodyPr>
          <a:lstStyle/>
          <a:p>
            <a:r>
              <a:rPr lang="en-US" altLang="zh-TW" sz="1400" dirty="0"/>
              <a:t>You can upload to </a:t>
            </a:r>
            <a:r>
              <a:rPr lang="en-US" altLang="zh-TW" sz="1400" b="1" dirty="0"/>
              <a:t>NAS</a:t>
            </a:r>
            <a:r>
              <a:rPr lang="en-US" altLang="zh-TW" sz="1400" dirty="0"/>
              <a:t> or </a:t>
            </a:r>
            <a:r>
              <a:rPr lang="en-US" altLang="zh-TW" sz="1400" b="1" dirty="0"/>
              <a:t>FTP/SFTP </a:t>
            </a:r>
            <a:r>
              <a:rPr lang="en-US" altLang="zh-TW" sz="1400" dirty="0"/>
              <a:t>server</a:t>
            </a:r>
          </a:p>
        </p:txBody>
      </p:sp>
      <p:pic>
        <p:nvPicPr>
          <p:cNvPr id="22" name="圖片 21">
            <a:extLst>
              <a:ext uri="{FF2B5EF4-FFF2-40B4-BE49-F238E27FC236}">
                <a16:creationId xmlns:a16="http://schemas.microsoft.com/office/drawing/2014/main" id="{78C52CCA-7092-4813-ACA4-3FBB2F3AAB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6351" y="2981570"/>
            <a:ext cx="4025437" cy="3019077"/>
          </a:xfrm>
          <a:prstGeom prst="rect">
            <a:avLst/>
          </a:prstGeom>
        </p:spPr>
      </p:pic>
    </p:spTree>
    <p:extLst>
      <p:ext uri="{BB962C8B-B14F-4D97-AF65-F5344CB8AC3E}">
        <p14:creationId xmlns:p14="http://schemas.microsoft.com/office/powerpoint/2010/main" val="31793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圓角矩形 29">
            <a:extLst>
              <a:ext uri="{FF2B5EF4-FFF2-40B4-BE49-F238E27FC236}">
                <a16:creationId xmlns:a16="http://schemas.microsoft.com/office/drawing/2014/main" id="{E0388D6F-AEEC-4335-8F19-FA86E75D4215}"/>
              </a:ext>
            </a:extLst>
          </p:cNvPr>
          <p:cNvSpPr/>
          <p:nvPr/>
        </p:nvSpPr>
        <p:spPr>
          <a:xfrm>
            <a:off x="6518939" y="3083507"/>
            <a:ext cx="1978133" cy="1902169"/>
          </a:xfrm>
          <a:prstGeom prst="roundRect">
            <a:avLst>
              <a:gd name="adj" fmla="val 86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圓角矩形 21"/>
          <p:cNvSpPr/>
          <p:nvPr/>
        </p:nvSpPr>
        <p:spPr>
          <a:xfrm>
            <a:off x="4454789" y="1039636"/>
            <a:ext cx="4078813" cy="1913504"/>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圓角矩形 29"/>
          <p:cNvSpPr/>
          <p:nvPr/>
        </p:nvSpPr>
        <p:spPr>
          <a:xfrm>
            <a:off x="4454790" y="3083508"/>
            <a:ext cx="1978133" cy="1902169"/>
          </a:xfrm>
          <a:prstGeom prst="roundRect">
            <a:avLst>
              <a:gd name="adj" fmla="val 86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圖片 30"/>
          <p:cNvPicPr>
            <a:picLocks noChangeAspect="1"/>
          </p:cNvPicPr>
          <p:nvPr/>
        </p:nvPicPr>
        <p:blipFill rotWithShape="1">
          <a:blip r:embed="rId3" cstate="print">
            <a:extLst>
              <a:ext uri="{28A0092B-C50C-407E-A947-70E740481C1C}">
                <a14:useLocalDpi xmlns:a14="http://schemas.microsoft.com/office/drawing/2010/main" val="0"/>
              </a:ext>
            </a:extLst>
          </a:blip>
          <a:srcRect l="22100" t="29399" r="26333" b="27201"/>
          <a:stretch/>
        </p:blipFill>
        <p:spPr>
          <a:xfrm>
            <a:off x="4811241" y="3627774"/>
            <a:ext cx="1304555" cy="780601"/>
          </a:xfrm>
          <a:prstGeom prst="rect">
            <a:avLst/>
          </a:prstGeom>
        </p:spPr>
      </p:pic>
      <p:sp>
        <p:nvSpPr>
          <p:cNvPr id="32" name="手繪多邊形 31"/>
          <p:cNvSpPr/>
          <p:nvPr/>
        </p:nvSpPr>
        <p:spPr>
          <a:xfrm>
            <a:off x="6601837" y="4499818"/>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Software</a:t>
            </a:r>
          </a:p>
        </p:txBody>
      </p:sp>
      <p:sp>
        <p:nvSpPr>
          <p:cNvPr id="33" name="手繪多邊形 32"/>
          <p:cNvSpPr/>
          <p:nvPr/>
        </p:nvSpPr>
        <p:spPr>
          <a:xfrm>
            <a:off x="4485584" y="4491249"/>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Accessory</a:t>
            </a:r>
          </a:p>
        </p:txBody>
      </p:sp>
      <p:sp>
        <p:nvSpPr>
          <p:cNvPr id="34" name="手繪多邊形 33"/>
          <p:cNvSpPr/>
          <p:nvPr/>
        </p:nvSpPr>
        <p:spPr>
          <a:xfrm>
            <a:off x="6601837" y="3206445"/>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200" b="1" dirty="0">
                <a:latin typeface="Calibri" panose="020F0502020204030204" pitchFamily="34" charset="0"/>
                <a:cs typeface="Calibri" panose="020F0502020204030204" pitchFamily="34" charset="0"/>
              </a:rPr>
              <a:t>Deployment Tool</a:t>
            </a:r>
          </a:p>
        </p:txBody>
      </p:sp>
      <p:pic>
        <p:nvPicPr>
          <p:cNvPr id="35" name="圖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776" y="3641837"/>
            <a:ext cx="752474" cy="752474"/>
          </a:xfrm>
          <a:prstGeom prst="rect">
            <a:avLst/>
          </a:prstGeom>
        </p:spPr>
      </p:pic>
      <p:grpSp>
        <p:nvGrpSpPr>
          <p:cNvPr id="5" name="群組 4">
            <a:extLst>
              <a:ext uri="{FF2B5EF4-FFF2-40B4-BE49-F238E27FC236}">
                <a16:creationId xmlns:a16="http://schemas.microsoft.com/office/drawing/2014/main" id="{1749FDE4-8A2D-4D9A-8711-98E4654061B7}"/>
              </a:ext>
            </a:extLst>
          </p:cNvPr>
          <p:cNvGrpSpPr/>
          <p:nvPr/>
        </p:nvGrpSpPr>
        <p:grpSpPr>
          <a:xfrm>
            <a:off x="4691093" y="963639"/>
            <a:ext cx="3423878" cy="2004355"/>
            <a:chOff x="4639152" y="961851"/>
            <a:chExt cx="3423878" cy="2004355"/>
          </a:xfrm>
        </p:grpSpPr>
        <p:pic>
          <p:nvPicPr>
            <p:cNvPr id="23" name="圖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9152" y="961851"/>
              <a:ext cx="1369110" cy="1026832"/>
            </a:xfrm>
            <a:prstGeom prst="rect">
              <a:avLst/>
            </a:prstGeom>
          </p:spPr>
        </p:pic>
        <p:pic>
          <p:nvPicPr>
            <p:cNvPr id="24" name="圖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4831" y="1083073"/>
              <a:ext cx="784404" cy="784404"/>
            </a:xfrm>
            <a:prstGeom prst="rect">
              <a:avLst/>
            </a:prstGeom>
          </p:spPr>
        </p:pic>
        <p:pic>
          <p:nvPicPr>
            <p:cNvPr id="25" name="圖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4831" y="2002102"/>
              <a:ext cx="783574" cy="587680"/>
            </a:xfrm>
            <a:prstGeom prst="rect">
              <a:avLst/>
            </a:prstGeom>
          </p:spPr>
        </p:pic>
        <p:pic>
          <p:nvPicPr>
            <p:cNvPr id="26" name="圖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4115" y="1880074"/>
              <a:ext cx="987858" cy="740894"/>
            </a:xfrm>
            <a:prstGeom prst="rect">
              <a:avLst/>
            </a:prstGeom>
          </p:spPr>
        </p:pic>
        <p:pic>
          <p:nvPicPr>
            <p:cNvPr id="27" name="Picture 2" descr="https://www.mylumens.com/images/pdt2/CL511-cover-46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0845" y="1882396"/>
              <a:ext cx="972185" cy="729139"/>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32334" y="1313391"/>
              <a:ext cx="767552" cy="383634"/>
            </a:xfrm>
            <a:prstGeom prst="rect">
              <a:avLst/>
            </a:prstGeom>
          </p:spPr>
        </p:pic>
        <p:sp>
          <p:nvSpPr>
            <p:cNvPr id="36" name="手繪多邊形 35"/>
            <p:cNvSpPr/>
            <p:nvPr/>
          </p:nvSpPr>
          <p:spPr>
            <a:xfrm>
              <a:off x="5537712" y="2586314"/>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Camera</a:t>
              </a:r>
            </a:p>
          </p:txBody>
        </p:sp>
      </p:grpSp>
      <p:sp>
        <p:nvSpPr>
          <p:cNvPr id="37" name="手繪多邊形 36"/>
          <p:cNvSpPr/>
          <p:nvPr/>
        </p:nvSpPr>
        <p:spPr>
          <a:xfrm>
            <a:off x="4484679" y="3206445"/>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200" b="1" dirty="0">
                <a:latin typeface="Calibri" panose="020F0502020204030204" pitchFamily="34" charset="0"/>
                <a:cs typeface="Calibri" panose="020F0502020204030204" pitchFamily="34" charset="0"/>
              </a:rPr>
              <a:t>Remote Control Panel</a:t>
            </a:r>
          </a:p>
        </p:txBody>
      </p:sp>
      <p:sp>
        <p:nvSpPr>
          <p:cNvPr id="38" name="手繪多邊形 37"/>
          <p:cNvSpPr/>
          <p:nvPr/>
        </p:nvSpPr>
        <p:spPr>
          <a:xfrm>
            <a:off x="1346526" y="4370606"/>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Media Processor</a:t>
            </a:r>
          </a:p>
        </p:txBody>
      </p:sp>
      <p:sp>
        <p:nvSpPr>
          <p:cNvPr id="41" name="文字方塊 40"/>
          <p:cNvSpPr txBox="1"/>
          <p:nvPr/>
        </p:nvSpPr>
        <p:spPr>
          <a:xfrm>
            <a:off x="405877" y="1495723"/>
            <a:ext cx="3785703" cy="1815882"/>
          </a:xfrm>
          <a:prstGeom prst="rect">
            <a:avLst/>
          </a:prstGeom>
          <a:noFill/>
        </p:spPr>
        <p:txBody>
          <a:bodyPr wrap="square" rtlCol="0">
            <a:spAutoFit/>
          </a:bodyPr>
          <a:lstStyle/>
          <a:p>
            <a:r>
              <a:rPr lang="en-US" sz="1400" dirty="0"/>
              <a:t>LC100N is a powerful all-in-one Media Processor with HDMI, SDI, USB, NDI|HX, and RTSP inputs. The various AV inputs make it easier to connect with all ranges of Lumens cameras. LC100N is compatible with Lumens LC-RC01 Remote Control Panel and Lumens Deployment Tool software.</a:t>
            </a:r>
          </a:p>
          <a:p>
            <a:r>
              <a:rPr lang="en-US" sz="1400" dirty="0"/>
              <a:t>It allows you to remotely manage and control LC100</a:t>
            </a:r>
            <a:r>
              <a:rPr lang="en-US" altLang="zh-TW" sz="1400" dirty="0"/>
              <a:t>N</a:t>
            </a:r>
            <a:r>
              <a:rPr lang="en-US" sz="1400" dirty="0"/>
              <a:t> devices.</a:t>
            </a:r>
          </a:p>
        </p:txBody>
      </p:sp>
      <p:sp>
        <p:nvSpPr>
          <p:cNvPr id="42" name="文字方塊 41"/>
          <p:cNvSpPr txBox="1"/>
          <p:nvPr/>
        </p:nvSpPr>
        <p:spPr>
          <a:xfrm>
            <a:off x="388095" y="358882"/>
            <a:ext cx="3451445" cy="954107"/>
          </a:xfrm>
          <a:prstGeom prst="rect">
            <a:avLst/>
          </a:prstGeom>
          <a:noFill/>
        </p:spPr>
        <p:txBody>
          <a:bodyPr wrap="square" rtlCol="0">
            <a:spAutoFit/>
          </a:bodyPr>
          <a:lstStyle/>
          <a:p>
            <a:r>
              <a:rPr lang="en-US" sz="2000" b="1" dirty="0">
                <a:solidFill>
                  <a:srgbClr val="00B0F0"/>
                </a:solidFill>
              </a:rPr>
              <a:t>Lumens Products</a:t>
            </a:r>
          </a:p>
          <a:p>
            <a:r>
              <a:rPr lang="en-US" altLang="zh-CN" sz="3600" b="1" dirty="0">
                <a:solidFill>
                  <a:srgbClr val="002060"/>
                </a:solidFill>
              </a:rPr>
              <a:t>Integration</a:t>
            </a:r>
            <a:endParaRPr lang="en-US" altLang="zh-TW" sz="3600" b="1" dirty="0">
              <a:solidFill>
                <a:srgbClr val="002060"/>
              </a:solidFill>
            </a:endParaRPr>
          </a:p>
        </p:txBody>
      </p:sp>
      <p:pic>
        <p:nvPicPr>
          <p:cNvPr id="3" name="圖片 2"/>
          <p:cNvPicPr>
            <a:picLocks noChangeAspect="1"/>
          </p:cNvPicPr>
          <p:nvPr/>
        </p:nvPicPr>
        <p:blipFill>
          <a:blip r:embed="rId11">
            <a:extLst>
              <a:ext uri="{BEBA8EAE-BF5A-486C-A8C5-ECC9F3942E4B}">
                <a14:imgProps xmlns:a14="http://schemas.microsoft.com/office/drawing/2010/main">
                  <a14:imgLayer r:embed="rId12">
                    <a14:imgEffect>
                      <a14:backgroundRemoval t="9901" b="100000" l="3125" r="97768">
                        <a14:foregroundMark x1="26786" y1="48515" x2="26786" y2="48515"/>
                        <a14:foregroundMark x1="45982" y1="47525" x2="45982" y2="47525"/>
                        <a14:foregroundMark x1="50446" y1="38614" x2="50446" y2="38614"/>
                        <a14:foregroundMark x1="53125" y1="37624" x2="53125" y2="37624"/>
                        <a14:foregroundMark x1="59821" y1="53465" x2="59821" y2="53465"/>
                        <a14:foregroundMark x1="68750" y1="55446" x2="68750" y2="55446"/>
                        <a14:foregroundMark x1="63839" y1="55446" x2="63839" y2="55446"/>
                        <a14:foregroundMark x1="83036" y1="54455" x2="83036" y2="54455"/>
                      </a14:backgroundRemoval>
                    </a14:imgEffect>
                  </a14:imgLayer>
                </a14:imgProps>
              </a:ext>
            </a:extLst>
          </a:blip>
          <a:stretch>
            <a:fillRect/>
          </a:stretch>
        </p:blipFill>
        <p:spPr>
          <a:xfrm>
            <a:off x="4517171" y="1209908"/>
            <a:ext cx="633888" cy="285815"/>
          </a:xfrm>
          <a:prstGeom prst="rect">
            <a:avLst/>
          </a:prstGeom>
        </p:spPr>
      </p:pic>
      <p:pic>
        <p:nvPicPr>
          <p:cNvPr id="6" name="圖片 5">
            <a:extLst>
              <a:ext uri="{FF2B5EF4-FFF2-40B4-BE49-F238E27FC236}">
                <a16:creationId xmlns:a16="http://schemas.microsoft.com/office/drawing/2014/main" id="{000D3CE9-77BF-4C47-BB11-0555A479602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8247" y="2778048"/>
            <a:ext cx="3429000" cy="2571750"/>
          </a:xfrm>
          <a:prstGeom prst="rect">
            <a:avLst/>
          </a:prstGeom>
        </p:spPr>
      </p:pic>
    </p:spTree>
    <p:extLst>
      <p:ext uri="{BB962C8B-B14F-4D97-AF65-F5344CB8AC3E}">
        <p14:creationId xmlns:p14="http://schemas.microsoft.com/office/powerpoint/2010/main" val="236801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圓角矩形 35"/>
          <p:cNvSpPr/>
          <p:nvPr/>
        </p:nvSpPr>
        <p:spPr>
          <a:xfrm>
            <a:off x="6457736" y="749022"/>
            <a:ext cx="1845117" cy="117413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圓角矩形 36"/>
          <p:cNvSpPr/>
          <p:nvPr/>
        </p:nvSpPr>
        <p:spPr>
          <a:xfrm>
            <a:off x="383823" y="2987165"/>
            <a:ext cx="1960351" cy="1429529"/>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圓角矩形 37"/>
          <p:cNvSpPr/>
          <p:nvPr/>
        </p:nvSpPr>
        <p:spPr>
          <a:xfrm>
            <a:off x="4728073" y="2987165"/>
            <a:ext cx="4169032" cy="1429529"/>
          </a:xfrm>
          <a:prstGeom prst="roundRect">
            <a:avLst>
              <a:gd name="adj" fmla="val 574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圓角矩形 38"/>
          <p:cNvSpPr/>
          <p:nvPr/>
        </p:nvSpPr>
        <p:spPr>
          <a:xfrm>
            <a:off x="2540052" y="2978296"/>
            <a:ext cx="1978133" cy="1429529"/>
          </a:xfrm>
          <a:prstGeom prst="roundRect">
            <a:avLst>
              <a:gd name="adj" fmla="val 86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圓角矩形 39"/>
          <p:cNvSpPr/>
          <p:nvPr/>
        </p:nvSpPr>
        <p:spPr>
          <a:xfrm>
            <a:off x="4777794" y="712248"/>
            <a:ext cx="1378432" cy="117413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群組 5"/>
          <p:cNvGrpSpPr/>
          <p:nvPr/>
        </p:nvGrpSpPr>
        <p:grpSpPr>
          <a:xfrm>
            <a:off x="2659684" y="3177434"/>
            <a:ext cx="1835624" cy="1000740"/>
            <a:chOff x="4328478" y="4987692"/>
            <a:chExt cx="3200552" cy="1744868"/>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478" y="4987692"/>
              <a:ext cx="1526882" cy="797736"/>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918" y="5143500"/>
              <a:ext cx="968340" cy="378349"/>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1835" y="6266735"/>
              <a:ext cx="940538" cy="314337"/>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4204" y="5761971"/>
              <a:ext cx="831310" cy="235503"/>
            </a:xfrm>
            <a:prstGeom prst="rect">
              <a:avLst/>
            </a:prstGeom>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5115" y="6162253"/>
              <a:ext cx="1140613" cy="570307"/>
            </a:xfrm>
            <a:prstGeom prst="rect">
              <a:avLst/>
            </a:prstGeom>
          </p:spPr>
        </p:pic>
        <p:pic>
          <p:nvPicPr>
            <p:cNvPr id="12" name="圖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2432" y="5809918"/>
              <a:ext cx="968339" cy="261451"/>
            </a:xfrm>
            <a:prstGeom prst="rect">
              <a:avLst/>
            </a:prstGeom>
          </p:spPr>
        </p:pic>
        <p:pic>
          <p:nvPicPr>
            <p:cNvPr id="13" name="圖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6530" y="5616459"/>
              <a:ext cx="932500" cy="484444"/>
            </a:xfrm>
            <a:prstGeom prst="rect">
              <a:avLst/>
            </a:prstGeom>
          </p:spPr>
        </p:pic>
      </p:grpSp>
      <p:sp>
        <p:nvSpPr>
          <p:cNvPr id="14" name="手繪多邊形 13"/>
          <p:cNvSpPr/>
          <p:nvPr/>
        </p:nvSpPr>
        <p:spPr>
          <a:xfrm>
            <a:off x="5693829" y="4416694"/>
            <a:ext cx="2237519"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400" b="1" dirty="0">
                <a:solidFill>
                  <a:srgbClr val="2E2E2E"/>
                </a:solidFill>
                <a:latin typeface="Calibri" panose="020F0502020204030204" pitchFamily="34" charset="0"/>
                <a:cs typeface="Calibri" panose="020F0502020204030204" pitchFamily="34" charset="0"/>
              </a:rPr>
              <a:t>Broadcasting Software</a:t>
            </a:r>
          </a:p>
        </p:txBody>
      </p:sp>
      <p:grpSp>
        <p:nvGrpSpPr>
          <p:cNvPr id="15" name="群組 14"/>
          <p:cNvGrpSpPr/>
          <p:nvPr/>
        </p:nvGrpSpPr>
        <p:grpSpPr>
          <a:xfrm>
            <a:off x="4924713" y="3192130"/>
            <a:ext cx="1474269" cy="898527"/>
            <a:chOff x="7157913" y="6105112"/>
            <a:chExt cx="1474269" cy="898527"/>
          </a:xfrm>
        </p:grpSpPr>
        <p:pic>
          <p:nvPicPr>
            <p:cNvPr id="16" name="圖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3751" y="6643787"/>
              <a:ext cx="878040" cy="359852"/>
            </a:xfrm>
            <a:prstGeom prst="rect">
              <a:avLst/>
            </a:prstGeom>
          </p:spPr>
        </p:pic>
        <p:pic>
          <p:nvPicPr>
            <p:cNvPr id="17" name="圖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7913" y="6105112"/>
              <a:ext cx="1304518" cy="476726"/>
            </a:xfrm>
            <a:prstGeom prst="rect">
              <a:avLst/>
            </a:prstGeom>
          </p:spPr>
        </p:pic>
        <p:pic>
          <p:nvPicPr>
            <p:cNvPr id="18" name="圖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92680" y="6651278"/>
              <a:ext cx="339502" cy="339502"/>
            </a:xfrm>
            <a:prstGeom prst="rect">
              <a:avLst/>
            </a:prstGeom>
          </p:spPr>
        </p:pic>
      </p:grpSp>
      <p:sp>
        <p:nvSpPr>
          <p:cNvPr id="19" name="手繪多邊形 18"/>
          <p:cNvSpPr/>
          <p:nvPr/>
        </p:nvSpPr>
        <p:spPr>
          <a:xfrm>
            <a:off x="2521878" y="4428955"/>
            <a:ext cx="2084824"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400" b="1" dirty="0">
                <a:solidFill>
                  <a:srgbClr val="0C1B2E"/>
                </a:solidFill>
                <a:latin typeface="Calibri" panose="020F0502020204030204" pitchFamily="34" charset="0"/>
                <a:cs typeface="Calibri" panose="020F0502020204030204" pitchFamily="34" charset="0"/>
              </a:rPr>
              <a:t>Streaming Platform</a:t>
            </a:r>
          </a:p>
        </p:txBody>
      </p:sp>
      <p:sp>
        <p:nvSpPr>
          <p:cNvPr id="20" name="手繪多邊形 19"/>
          <p:cNvSpPr/>
          <p:nvPr/>
        </p:nvSpPr>
        <p:spPr>
          <a:xfrm>
            <a:off x="4594424" y="1470364"/>
            <a:ext cx="176597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0C1B2E"/>
                </a:solidFill>
                <a:latin typeface="Calibri" panose="020F0502020204030204" pitchFamily="34" charset="0"/>
                <a:cs typeface="Calibri" panose="020F0502020204030204" pitchFamily="34" charset="0"/>
              </a:rPr>
              <a:t>Stream Deck</a:t>
            </a:r>
          </a:p>
        </p:txBody>
      </p:sp>
      <p:sp>
        <p:nvSpPr>
          <p:cNvPr id="21" name="手繪多邊形 20"/>
          <p:cNvSpPr/>
          <p:nvPr/>
        </p:nvSpPr>
        <p:spPr>
          <a:xfrm>
            <a:off x="80095" y="4416694"/>
            <a:ext cx="256780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400" b="1" dirty="0">
                <a:solidFill>
                  <a:srgbClr val="0C1B2E"/>
                </a:solidFill>
                <a:latin typeface="Calibri" panose="020F0502020204030204" pitchFamily="34" charset="0"/>
                <a:cs typeface="Calibri" panose="020F0502020204030204" pitchFamily="34" charset="0"/>
              </a:rPr>
              <a:t>Video Content Management</a:t>
            </a:r>
          </a:p>
        </p:txBody>
      </p:sp>
      <p:pic>
        <p:nvPicPr>
          <p:cNvPr id="22" name="圖片 21"/>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4706" b="87647" l="0" r="100000"/>
                    </a14:imgEffect>
                  </a14:imgLayer>
                </a14:imgProps>
              </a:ext>
              <a:ext uri="{28A0092B-C50C-407E-A947-70E740481C1C}">
                <a14:useLocalDpi xmlns:a14="http://schemas.microsoft.com/office/drawing/2010/main" val="0"/>
              </a:ext>
            </a:extLst>
          </a:blip>
          <a:srcRect t="15000" b="15000"/>
          <a:stretch/>
        </p:blipFill>
        <p:spPr>
          <a:xfrm>
            <a:off x="5079304" y="884243"/>
            <a:ext cx="740266" cy="558527"/>
          </a:xfrm>
          <a:prstGeom prst="rect">
            <a:avLst/>
          </a:prstGeom>
        </p:spPr>
      </p:pic>
      <p:sp>
        <p:nvSpPr>
          <p:cNvPr id="33" name="文字方塊 32"/>
          <p:cNvSpPr txBox="1"/>
          <p:nvPr/>
        </p:nvSpPr>
        <p:spPr>
          <a:xfrm>
            <a:off x="441451" y="1237751"/>
            <a:ext cx="3922069" cy="1384995"/>
          </a:xfrm>
          <a:prstGeom prst="rect">
            <a:avLst/>
          </a:prstGeom>
          <a:noFill/>
        </p:spPr>
        <p:txBody>
          <a:bodyPr wrap="square" rtlCol="0">
            <a:spAutoFit/>
          </a:bodyPr>
          <a:lstStyle/>
          <a:p>
            <a:r>
              <a:rPr lang="en-US" sz="1200" dirty="0"/>
              <a:t>LC100</a:t>
            </a:r>
            <a:r>
              <a:rPr lang="en-US" altLang="zh-TW" sz="1200" dirty="0"/>
              <a:t>N</a:t>
            </a:r>
            <a:r>
              <a:rPr lang="en-US" sz="1200" dirty="0"/>
              <a:t> successfully integrates with major content management systems, popular streaming platforms, broadcasting software, and stream deck. It provides users with more flexible options to use LC100</a:t>
            </a:r>
            <a:r>
              <a:rPr lang="en-US" altLang="zh-TW" sz="1200" dirty="0"/>
              <a:t>N</a:t>
            </a:r>
            <a:r>
              <a:rPr lang="en-US" sz="1200" dirty="0"/>
              <a:t> with their desired platforms.</a:t>
            </a:r>
          </a:p>
          <a:p>
            <a:r>
              <a:rPr lang="en-US" sz="1200" dirty="0">
                <a:solidFill>
                  <a:srgbClr val="FF0000"/>
                </a:solidFill>
              </a:rPr>
              <a:t>LC100N can be integrated into NDI network because it supports NDI|HX.</a:t>
            </a:r>
          </a:p>
        </p:txBody>
      </p:sp>
      <p:sp>
        <p:nvSpPr>
          <p:cNvPr id="34" name="文字方塊 33"/>
          <p:cNvSpPr txBox="1"/>
          <p:nvPr/>
        </p:nvSpPr>
        <p:spPr>
          <a:xfrm>
            <a:off x="388095" y="359284"/>
            <a:ext cx="3616287" cy="954107"/>
          </a:xfrm>
          <a:prstGeom prst="rect">
            <a:avLst/>
          </a:prstGeom>
          <a:noFill/>
        </p:spPr>
        <p:txBody>
          <a:bodyPr wrap="square" rtlCol="0">
            <a:spAutoFit/>
          </a:bodyPr>
          <a:lstStyle/>
          <a:p>
            <a:r>
              <a:rPr lang="en-US" sz="2000" b="1" dirty="0">
                <a:solidFill>
                  <a:srgbClr val="00B0F0"/>
                </a:solidFill>
              </a:rPr>
              <a:t>Third Party </a:t>
            </a:r>
            <a:r>
              <a:rPr lang="en-US" altLang="zh-CN" sz="2000" b="1" dirty="0">
                <a:solidFill>
                  <a:srgbClr val="00B0F0"/>
                </a:solidFill>
              </a:rPr>
              <a:t>Partners</a:t>
            </a:r>
            <a:endParaRPr lang="en-US" sz="2000" b="1" dirty="0">
              <a:solidFill>
                <a:srgbClr val="00B0F0"/>
              </a:solidFill>
            </a:endParaRPr>
          </a:p>
          <a:p>
            <a:r>
              <a:rPr lang="en-US" altLang="zh-CN" sz="3600" b="1" dirty="0">
                <a:solidFill>
                  <a:srgbClr val="002060"/>
                </a:solidFill>
              </a:rPr>
              <a:t>Integration</a:t>
            </a:r>
            <a:endParaRPr lang="en-US" altLang="zh-TW" sz="3600" b="1" dirty="0">
              <a:solidFill>
                <a:srgbClr val="002060"/>
              </a:solidFill>
            </a:endParaRPr>
          </a:p>
        </p:txBody>
      </p:sp>
      <p:grpSp>
        <p:nvGrpSpPr>
          <p:cNvPr id="27" name="群組 26"/>
          <p:cNvGrpSpPr/>
          <p:nvPr/>
        </p:nvGrpSpPr>
        <p:grpSpPr>
          <a:xfrm>
            <a:off x="668694" y="3129759"/>
            <a:ext cx="1283365" cy="1012562"/>
            <a:chOff x="4724605" y="1034948"/>
            <a:chExt cx="1474342" cy="1163241"/>
          </a:xfrm>
        </p:grpSpPr>
        <p:pic>
          <p:nvPicPr>
            <p:cNvPr id="41" name="Picture 12" descr="Panopto Opens New Office in Singapore | Business Wire"/>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9961" b="89844" l="6348" r="99902">
                          <a14:foregroundMark x1="31543" y1="39844" x2="31543" y2="39844"/>
                          <a14:foregroundMark x1="43848" y1="43945" x2="43848" y2="43945"/>
                          <a14:foregroundMark x1="50781" y1="43555" x2="50781" y2="43555"/>
                          <a14:foregroundMark x1="59766" y1="44336" x2="59766" y2="44336"/>
                          <a14:foregroundMark x1="68164" y1="45313" x2="68164" y2="45313"/>
                          <a14:foregroundMark x1="77246" y1="43945" x2="77246" y2="43945"/>
                          <a14:foregroundMark x1="85254" y1="44531" x2="85254" y2="44531"/>
                          <a14:foregroundMark x1="92383" y1="41602" x2="92383" y2="41602"/>
                          <a14:foregroundMark x1="94043" y1="42383" x2="94043" y2="42383"/>
                          <a14:foregroundMark x1="92383" y1="43750" x2="92383" y2="43750"/>
                          <a14:foregroundMark x1="93066" y1="43555" x2="93066" y2="43555"/>
                          <a14:foregroundMark x1="93164" y1="41992" x2="93164" y2="41992"/>
                          <a14:foregroundMark x1="94336" y1="43555" x2="94336" y2="43555"/>
                          <a14:foregroundMark x1="96973" y1="46875" x2="96973" y2="46875"/>
                          <a14:foregroundMark x1="99805" y1="37109" x2="99902" y2="38477"/>
                        </a14:backgroundRemoval>
                      </a14:imgEffect>
                    </a14:imgLayer>
                  </a14:imgProps>
                </a:ext>
                <a:ext uri="{28A0092B-C50C-407E-A947-70E740481C1C}">
                  <a14:useLocalDpi xmlns:a14="http://schemas.microsoft.com/office/drawing/2010/main" val="0"/>
                </a:ext>
              </a:extLst>
            </a:blip>
            <a:srcRect l="7894" t="21407" r="-7894" b="27071"/>
            <a:stretch/>
          </p:blipFill>
          <p:spPr bwMode="auto">
            <a:xfrm>
              <a:off x="4762935" y="1034948"/>
              <a:ext cx="1425813" cy="3673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Kaltura - Powering Any Video Experience – Global Vision Multimedi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24605" y="1456857"/>
              <a:ext cx="1362588" cy="3522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Opencast – The free and open source solution for automated video capture  and distribution at scal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24605" y="1903321"/>
              <a:ext cx="1474342" cy="29486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圖片 3"/>
          <p:cNvPicPr>
            <a:picLocks noChangeAspect="1"/>
          </p:cNvPicPr>
          <p:nvPr/>
        </p:nvPicPr>
        <p:blipFill>
          <a:blip r:embed="rId19"/>
          <a:stretch>
            <a:fillRect/>
          </a:stretch>
        </p:blipFill>
        <p:spPr>
          <a:xfrm>
            <a:off x="6688594" y="3357125"/>
            <a:ext cx="915679" cy="502873"/>
          </a:xfrm>
          <a:prstGeom prst="rect">
            <a:avLst/>
          </a:prstGeom>
        </p:spPr>
      </p:pic>
      <p:sp>
        <p:nvSpPr>
          <p:cNvPr id="5" name="文字方塊 4"/>
          <p:cNvSpPr txBox="1"/>
          <p:nvPr/>
        </p:nvSpPr>
        <p:spPr>
          <a:xfrm>
            <a:off x="6644998" y="3848257"/>
            <a:ext cx="1106880" cy="430887"/>
          </a:xfrm>
          <a:prstGeom prst="rect">
            <a:avLst/>
          </a:prstGeom>
          <a:noFill/>
        </p:spPr>
        <p:txBody>
          <a:bodyPr wrap="square" rtlCol="0">
            <a:spAutoFit/>
          </a:bodyPr>
          <a:lstStyle/>
          <a:p>
            <a:r>
              <a:rPr lang="en-US" altLang="zh-TW" sz="1100" dirty="0">
                <a:solidFill>
                  <a:srgbClr val="FF0000"/>
                </a:solidFill>
              </a:rPr>
              <a:t>NDI|HX</a:t>
            </a:r>
            <a:r>
              <a:rPr lang="zh-TW" altLang="en-US" sz="1100" dirty="0">
                <a:solidFill>
                  <a:srgbClr val="FF0000"/>
                </a:solidFill>
              </a:rPr>
              <a:t> </a:t>
            </a:r>
            <a:endParaRPr lang="en-US" altLang="zh-TW" sz="1100" dirty="0">
              <a:solidFill>
                <a:srgbClr val="FF0000"/>
              </a:solidFill>
            </a:endParaRPr>
          </a:p>
          <a:p>
            <a:r>
              <a:rPr lang="en-US" altLang="zh-TW" sz="1100" dirty="0">
                <a:solidFill>
                  <a:srgbClr val="FF0000"/>
                </a:solidFill>
              </a:rPr>
              <a:t>Screen Capture</a:t>
            </a:r>
            <a:endParaRPr lang="zh-TW" altLang="en-US" sz="1100" dirty="0">
              <a:solidFill>
                <a:srgbClr val="FF0000"/>
              </a:solidFill>
            </a:endParaRPr>
          </a:p>
        </p:txBody>
      </p:sp>
      <p:pic>
        <p:nvPicPr>
          <p:cNvPr id="25" name="圖片 24"/>
          <p:cNvPicPr>
            <a:picLocks noChangeAspect="1"/>
          </p:cNvPicPr>
          <p:nvPr/>
        </p:nvPicPr>
        <p:blipFill>
          <a:blip r:embed="rId20" cstate="print">
            <a:extLst>
              <a:ext uri="{BEBA8EAE-BF5A-486C-A8C5-ECC9F3942E4B}">
                <a14:imgProps xmlns:a14="http://schemas.microsoft.com/office/drawing/2010/main">
                  <a14:imgLayer r:embed="rId21">
                    <a14:imgEffect>
                      <a14:backgroundRemoval t="3495" b="96774" l="1613" r="96237">
                        <a14:foregroundMark x1="16667" y1="30914" x2="16667" y2="30914"/>
                      </a14:backgroundRemoval>
                    </a14:imgEffect>
                  </a14:imgLayer>
                </a14:imgProps>
              </a:ext>
              <a:ext uri="{28A0092B-C50C-407E-A947-70E740481C1C}">
                <a14:useLocalDpi xmlns:a14="http://schemas.microsoft.com/office/drawing/2010/main" val="0"/>
              </a:ext>
            </a:extLst>
          </a:blip>
          <a:stretch>
            <a:fillRect/>
          </a:stretch>
        </p:blipFill>
        <p:spPr>
          <a:xfrm>
            <a:off x="6952218" y="735430"/>
            <a:ext cx="856152" cy="856152"/>
          </a:xfrm>
          <a:prstGeom prst="rect">
            <a:avLst/>
          </a:prstGeom>
        </p:spPr>
      </p:pic>
      <p:sp>
        <p:nvSpPr>
          <p:cNvPr id="44" name="手繪多邊形 43"/>
          <p:cNvSpPr/>
          <p:nvPr/>
        </p:nvSpPr>
        <p:spPr>
          <a:xfrm>
            <a:off x="6487073" y="1522762"/>
            <a:ext cx="176597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err="1">
                <a:solidFill>
                  <a:srgbClr val="FF0000"/>
                </a:solidFill>
                <a:latin typeface="Calibri" panose="020F0502020204030204" pitchFamily="34" charset="0"/>
                <a:cs typeface="Calibri" panose="020F0502020204030204" pitchFamily="34" charset="0"/>
              </a:rPr>
              <a:t>NewTek</a:t>
            </a:r>
            <a:r>
              <a:rPr lang="en-US" altLang="zh-TW" sz="1600" b="1" dirty="0">
                <a:solidFill>
                  <a:srgbClr val="FF0000"/>
                </a:solidFill>
                <a:latin typeface="Calibri" panose="020F0502020204030204" pitchFamily="34" charset="0"/>
                <a:cs typeface="Calibri" panose="020F0502020204030204" pitchFamily="34" charset="0"/>
              </a:rPr>
              <a:t> </a:t>
            </a:r>
            <a:r>
              <a:rPr lang="en-US" altLang="zh-TW" sz="1600" b="1" dirty="0" err="1">
                <a:solidFill>
                  <a:srgbClr val="FF0000"/>
                </a:solidFill>
                <a:latin typeface="Calibri" panose="020F0502020204030204" pitchFamily="34" charset="0"/>
                <a:cs typeface="Calibri" panose="020F0502020204030204" pitchFamily="34" charset="0"/>
              </a:rPr>
              <a:t>TriCast</a:t>
            </a:r>
            <a:endParaRPr lang="en-US" altLang="zh-TW" sz="1600" b="1" dirty="0">
              <a:solidFill>
                <a:srgbClr val="FF0000"/>
              </a:solidFill>
              <a:latin typeface="Calibri" panose="020F0502020204030204" pitchFamily="34" charset="0"/>
              <a:cs typeface="Calibri" panose="020F0502020204030204" pitchFamily="34" charset="0"/>
            </a:endParaRPr>
          </a:p>
        </p:txBody>
      </p:sp>
      <p:pic>
        <p:nvPicPr>
          <p:cNvPr id="35" name="圖片 34"/>
          <p:cNvPicPr>
            <a:picLocks noChangeAspect="1"/>
          </p:cNvPicPr>
          <p:nvPr/>
        </p:nvPicPr>
        <p:blipFill rotWithShape="1">
          <a:blip r:embed="rId22" cstate="print">
            <a:extLst>
              <a:ext uri="{28A0092B-C50C-407E-A947-70E740481C1C}">
                <a14:useLocalDpi xmlns:a14="http://schemas.microsoft.com/office/drawing/2010/main" val="0"/>
              </a:ext>
            </a:extLst>
          </a:blip>
          <a:srcRect l="19395" t="15423" r="19625" b="23554"/>
          <a:stretch/>
        </p:blipFill>
        <p:spPr>
          <a:xfrm>
            <a:off x="7939960" y="3247610"/>
            <a:ext cx="685059" cy="663398"/>
          </a:xfrm>
          <a:prstGeom prst="rect">
            <a:avLst/>
          </a:prstGeom>
        </p:spPr>
      </p:pic>
      <p:sp>
        <p:nvSpPr>
          <p:cNvPr id="45" name="文字方塊 44"/>
          <p:cNvSpPr txBox="1"/>
          <p:nvPr/>
        </p:nvSpPr>
        <p:spPr>
          <a:xfrm>
            <a:off x="7833656" y="3908047"/>
            <a:ext cx="1106880" cy="430887"/>
          </a:xfrm>
          <a:prstGeom prst="rect">
            <a:avLst/>
          </a:prstGeom>
          <a:noFill/>
        </p:spPr>
        <p:txBody>
          <a:bodyPr wrap="square" rtlCol="0">
            <a:spAutoFit/>
          </a:bodyPr>
          <a:lstStyle/>
          <a:p>
            <a:r>
              <a:rPr lang="en-US" altLang="zh-TW" sz="1100" dirty="0">
                <a:solidFill>
                  <a:srgbClr val="FF0000"/>
                </a:solidFill>
              </a:rPr>
              <a:t>NDI</a:t>
            </a:r>
            <a:r>
              <a:rPr lang="zh-TW" altLang="en-US" sz="1100" dirty="0">
                <a:solidFill>
                  <a:srgbClr val="FF0000"/>
                </a:solidFill>
              </a:rPr>
              <a:t> </a:t>
            </a:r>
            <a:r>
              <a:rPr lang="en-US" altLang="zh-TW" sz="1100" dirty="0">
                <a:solidFill>
                  <a:srgbClr val="FF0000"/>
                </a:solidFill>
              </a:rPr>
              <a:t>Webcam Input</a:t>
            </a:r>
            <a:endParaRPr lang="zh-TW" altLang="en-US" sz="1100" dirty="0">
              <a:solidFill>
                <a:srgbClr val="FF0000"/>
              </a:solidFill>
            </a:endParaRPr>
          </a:p>
        </p:txBody>
      </p:sp>
      <p:pic>
        <p:nvPicPr>
          <p:cNvPr id="3" name="圖片 2">
            <a:extLst>
              <a:ext uri="{FF2B5EF4-FFF2-40B4-BE49-F238E27FC236}">
                <a16:creationId xmlns:a16="http://schemas.microsoft.com/office/drawing/2014/main" id="{710B5E0C-E308-4F66-95ED-7DB0A11E739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945123" y="1172624"/>
            <a:ext cx="3556000" cy="2667000"/>
          </a:xfrm>
          <a:prstGeom prst="rect">
            <a:avLst/>
          </a:prstGeom>
        </p:spPr>
      </p:pic>
    </p:spTree>
    <p:extLst>
      <p:ext uri="{BB962C8B-B14F-4D97-AF65-F5344CB8AC3E}">
        <p14:creationId xmlns:p14="http://schemas.microsoft.com/office/powerpoint/2010/main" val="298254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手繪多邊形 15"/>
          <p:cNvSpPr/>
          <p:nvPr/>
        </p:nvSpPr>
        <p:spPr>
          <a:xfrm>
            <a:off x="2" y="0"/>
            <a:ext cx="4158987" cy="5143500"/>
          </a:xfrm>
          <a:custGeom>
            <a:avLst/>
            <a:gdLst>
              <a:gd name="connsiteX0" fmla="*/ 0 w 4158987"/>
              <a:gd name="connsiteY0" fmla="*/ 0 h 5143500"/>
              <a:gd name="connsiteX1" fmla="*/ 3762790 w 4158987"/>
              <a:gd name="connsiteY1" fmla="*/ 0 h 5143500"/>
              <a:gd name="connsiteX2" fmla="*/ 3789466 w 4158987"/>
              <a:gd name="connsiteY2" fmla="*/ 69700 h 5143500"/>
              <a:gd name="connsiteX3" fmla="*/ 4158987 w 4158987"/>
              <a:gd name="connsiteY3" fmla="*/ 2386160 h 5143500"/>
              <a:gd name="connsiteX4" fmla="*/ 3636111 w 4158987"/>
              <a:gd name="connsiteY4" fmla="*/ 5103309 h 5143500"/>
              <a:gd name="connsiteX5" fmla="*/ 3617177 w 4158987"/>
              <a:gd name="connsiteY5" fmla="*/ 5143500 h 5143500"/>
              <a:gd name="connsiteX6" fmla="*/ 0 w 415898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8987" h="5143500">
                <a:moveTo>
                  <a:pt x="0" y="0"/>
                </a:moveTo>
                <a:lnTo>
                  <a:pt x="3762790" y="0"/>
                </a:lnTo>
                <a:lnTo>
                  <a:pt x="3789466" y="69700"/>
                </a:lnTo>
                <a:cubicBezTo>
                  <a:pt x="4025126" y="758299"/>
                  <a:pt x="4158987" y="1547416"/>
                  <a:pt x="4158987" y="2386160"/>
                </a:cubicBezTo>
                <a:cubicBezTo>
                  <a:pt x="4158987" y="3392653"/>
                  <a:pt x="3966228" y="4327683"/>
                  <a:pt x="3636111" y="5103309"/>
                </a:cubicBezTo>
                <a:lnTo>
                  <a:pt x="3617177" y="5143500"/>
                </a:lnTo>
                <a:lnTo>
                  <a:pt x="0" y="5143500"/>
                </a:lnTo>
                <a:close/>
              </a:path>
            </a:pathLst>
          </a:custGeom>
          <a:gradFill>
            <a:gsLst>
              <a:gs pos="100000">
                <a:srgbClr val="02B1D4"/>
              </a:gs>
              <a:gs pos="62000">
                <a:srgbClr val="0083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10" name="矩形 9"/>
          <p:cNvSpPr/>
          <p:nvPr/>
        </p:nvSpPr>
        <p:spPr>
          <a:xfrm>
            <a:off x="648750" y="3368789"/>
            <a:ext cx="3332962" cy="1323439"/>
          </a:xfrm>
          <a:prstGeom prst="rect">
            <a:avLst/>
          </a:prstGeom>
        </p:spPr>
        <p:txBody>
          <a:bodyPr wrap="square">
            <a:spAutoFit/>
          </a:bodyPr>
          <a:lstStyle/>
          <a:p>
            <a:pPr marL="342892" indent="-342892">
              <a:buClr>
                <a:schemeClr val="bg1"/>
              </a:buClr>
              <a:buSzPct val="50000"/>
              <a:buFont typeface="Wingdings" panose="05000000000000000000" pitchFamily="2" charset="2"/>
              <a:buChar char="n"/>
            </a:pPr>
            <a:r>
              <a:rPr lang="en-US" altLang="zh-TW" sz="2000" dirty="0">
                <a:solidFill>
                  <a:schemeClr val="bg1"/>
                </a:solidFill>
                <a:cs typeface="Calibri" panose="020F0502020204030204" pitchFamily="34" charset="0"/>
              </a:rPr>
              <a:t>Color: Black</a:t>
            </a:r>
          </a:p>
          <a:p>
            <a:pPr marL="342892" indent="-342892">
              <a:buClr>
                <a:schemeClr val="bg1"/>
              </a:buClr>
              <a:buSzPct val="50000"/>
              <a:buFont typeface="Wingdings" panose="05000000000000000000" pitchFamily="2" charset="2"/>
              <a:buChar char="n"/>
            </a:pPr>
            <a:r>
              <a:rPr lang="en-US" sz="2000" dirty="0">
                <a:solidFill>
                  <a:schemeClr val="bg1"/>
                </a:solidFill>
                <a:cs typeface="Calibri" panose="020F0502020204030204" pitchFamily="34" charset="0"/>
              </a:rPr>
              <a:t>TAA Compliant: Yes</a:t>
            </a:r>
          </a:p>
          <a:p>
            <a:pPr marL="342892" indent="-342892">
              <a:buClr>
                <a:schemeClr val="bg1"/>
              </a:buClr>
              <a:buSzPct val="50000"/>
              <a:buFont typeface="Wingdings" panose="05000000000000000000" pitchFamily="2" charset="2"/>
              <a:buChar char="n"/>
            </a:pPr>
            <a:r>
              <a:rPr lang="en-US" sz="2000" dirty="0">
                <a:solidFill>
                  <a:schemeClr val="bg1"/>
                </a:solidFill>
                <a:cs typeface="Calibri" panose="020F0502020204030204" pitchFamily="34" charset="0"/>
              </a:rPr>
              <a:t>Warranty: 5-Year</a:t>
            </a:r>
          </a:p>
          <a:p>
            <a:pPr marL="342892" indent="-342892">
              <a:buClr>
                <a:schemeClr val="bg1"/>
              </a:buClr>
              <a:buSzPct val="50000"/>
              <a:buFont typeface="Wingdings" panose="05000000000000000000" pitchFamily="2" charset="2"/>
              <a:buChar char="n"/>
            </a:pPr>
            <a:r>
              <a:rPr lang="en-US" sz="2000" dirty="0">
                <a:solidFill>
                  <a:schemeClr val="bg1"/>
                </a:solidFill>
                <a:cs typeface="Calibri" panose="020F0502020204030204" pitchFamily="34" charset="0"/>
              </a:rPr>
              <a:t>MAP: $2,799</a:t>
            </a:r>
          </a:p>
        </p:txBody>
      </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249" y="1951079"/>
            <a:ext cx="1452352" cy="1452352"/>
          </a:xfrm>
          <a:prstGeom prst="rect">
            <a:avLst/>
          </a:prstGeom>
        </p:spPr>
      </p:pic>
      <p:sp>
        <p:nvSpPr>
          <p:cNvPr id="12" name="文字方塊 11"/>
          <p:cNvSpPr txBox="1"/>
          <p:nvPr/>
        </p:nvSpPr>
        <p:spPr>
          <a:xfrm>
            <a:off x="4367765" y="1326216"/>
            <a:ext cx="4580293" cy="1569660"/>
          </a:xfrm>
          <a:prstGeom prst="rect">
            <a:avLst/>
          </a:prstGeom>
          <a:noFill/>
        </p:spPr>
        <p:txBody>
          <a:bodyPr wrap="none" rtlCol="0">
            <a:spAutoFit/>
          </a:bodyPr>
          <a:lstStyle/>
          <a:p>
            <a:pPr algn="ctr"/>
            <a:r>
              <a:rPr lang="en-US" altLang="zh-TW" sz="4000" b="1" dirty="0">
                <a:solidFill>
                  <a:schemeClr val="tx1">
                    <a:lumMod val="75000"/>
                    <a:lumOff val="25000"/>
                  </a:schemeClr>
                </a:solidFill>
              </a:rPr>
              <a:t>LC100N</a:t>
            </a:r>
          </a:p>
          <a:p>
            <a:pPr algn="ctr"/>
            <a:r>
              <a:rPr lang="en-US" altLang="zh-TW" sz="2000" b="1" dirty="0">
                <a:solidFill>
                  <a:schemeClr val="tx1">
                    <a:lumMod val="75000"/>
                    <a:lumOff val="25000"/>
                  </a:schemeClr>
                </a:solidFill>
              </a:rPr>
              <a:t>2-Channel </a:t>
            </a:r>
          </a:p>
          <a:p>
            <a:pPr algn="ctr"/>
            <a:r>
              <a:rPr lang="en-US" altLang="zh-TW" sz="2000" b="1" dirty="0">
                <a:solidFill>
                  <a:schemeClr val="tx1">
                    <a:lumMod val="75000"/>
                    <a:lumOff val="25000"/>
                  </a:schemeClr>
                </a:solidFill>
              </a:rPr>
              <a:t>Recorder and Streaming</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Media</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Processor</a:t>
            </a:r>
          </a:p>
          <a:p>
            <a:pPr algn="ctr"/>
            <a:r>
              <a:rPr lang="en-US" altLang="zh-TW" sz="1600" b="1" dirty="0">
                <a:solidFill>
                  <a:schemeClr val="tx1">
                    <a:lumMod val="75000"/>
                    <a:lumOff val="25000"/>
                  </a:schemeClr>
                </a:solidFill>
              </a:rPr>
              <a:t>with NDI®|HX support</a:t>
            </a:r>
            <a:endParaRPr lang="en-US" sz="1600" b="1" dirty="0">
              <a:solidFill>
                <a:schemeClr val="tx1">
                  <a:lumMod val="75000"/>
                  <a:lumOff val="25000"/>
                </a:schemeClr>
              </a:solidFill>
            </a:endParaRPr>
          </a:p>
        </p:txBody>
      </p:sp>
      <p:pic>
        <p:nvPicPr>
          <p:cNvPr id="19" name="image30.png">
            <a:extLst>
              <a:ext uri="{FF2B5EF4-FFF2-40B4-BE49-F238E27FC236}">
                <a16:creationId xmlns:a16="http://schemas.microsoft.com/office/drawing/2014/main" id="{7B6FF008-BB72-4125-B42F-6FEFE36EE2EC}"/>
              </a:ext>
            </a:extLst>
          </p:cNvPr>
          <p:cNvPicPr>
            <a:picLocks noChangeAspect="1"/>
          </p:cNvPicPr>
          <p:nvPr/>
        </p:nvPicPr>
        <p:blipFill rotWithShape="1">
          <a:blip r:embed="rId4" cstate="print"/>
          <a:srcRect l="5477" t="6294" r="4915" b="2323"/>
          <a:stretch/>
        </p:blipFill>
        <p:spPr>
          <a:xfrm>
            <a:off x="761109" y="2111046"/>
            <a:ext cx="1135075" cy="1132418"/>
          </a:xfrm>
          <a:prstGeom prst="rect">
            <a:avLst/>
          </a:prstGeom>
        </p:spPr>
      </p:pic>
      <p:pic>
        <p:nvPicPr>
          <p:cNvPr id="4" name="圖片 3">
            <a:extLst>
              <a:ext uri="{FF2B5EF4-FFF2-40B4-BE49-F238E27FC236}">
                <a16:creationId xmlns:a16="http://schemas.microsoft.com/office/drawing/2014/main" id="{24163578-CBCC-4F3D-BE29-59209F9DB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666" y="1051813"/>
            <a:ext cx="2539917" cy="1189986"/>
          </a:xfrm>
          <a:prstGeom prst="rect">
            <a:avLst/>
          </a:prstGeom>
        </p:spPr>
      </p:pic>
      <p:sp>
        <p:nvSpPr>
          <p:cNvPr id="13" name="文字方塊 12">
            <a:extLst>
              <a:ext uri="{FF2B5EF4-FFF2-40B4-BE49-F238E27FC236}">
                <a16:creationId xmlns:a16="http://schemas.microsoft.com/office/drawing/2014/main" id="{CE1B14AF-0723-4053-9127-16792BB1BE5E}"/>
              </a:ext>
            </a:extLst>
          </p:cNvPr>
          <p:cNvSpPr txBox="1"/>
          <p:nvPr/>
        </p:nvSpPr>
        <p:spPr>
          <a:xfrm>
            <a:off x="409212" y="303033"/>
            <a:ext cx="2424190" cy="769441"/>
          </a:xfrm>
          <a:prstGeom prst="rect">
            <a:avLst/>
          </a:prstGeom>
          <a:noFill/>
        </p:spPr>
        <p:txBody>
          <a:bodyPr wrap="none" rtlCol="0">
            <a:spAutoFit/>
          </a:bodyPr>
          <a:lstStyle/>
          <a:p>
            <a:r>
              <a:rPr lang="en-US" sz="4400" b="1" dirty="0">
                <a:solidFill>
                  <a:schemeClr val="bg1"/>
                </a:solidFill>
              </a:rPr>
              <a:t>Overview</a:t>
            </a:r>
          </a:p>
        </p:txBody>
      </p:sp>
      <p:pic>
        <p:nvPicPr>
          <p:cNvPr id="3" name="圖片 2">
            <a:extLst>
              <a:ext uri="{FF2B5EF4-FFF2-40B4-BE49-F238E27FC236}">
                <a16:creationId xmlns:a16="http://schemas.microsoft.com/office/drawing/2014/main" id="{267D6091-E612-4984-BDCC-D8B2CF45B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3166" y="1613789"/>
            <a:ext cx="4680000" cy="3510000"/>
          </a:xfrm>
          <a:prstGeom prst="rect">
            <a:avLst/>
          </a:prstGeom>
        </p:spPr>
      </p:pic>
    </p:spTree>
    <p:extLst>
      <p:ext uri="{BB962C8B-B14F-4D97-AF65-F5344CB8AC3E}">
        <p14:creationId xmlns:p14="http://schemas.microsoft.com/office/powerpoint/2010/main" val="62687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資料庫圖表 9"/>
          <p:cNvGraphicFramePr/>
          <p:nvPr>
            <p:extLst>
              <p:ext uri="{D42A27DB-BD31-4B8C-83A1-F6EECF244321}">
                <p14:modId xmlns:p14="http://schemas.microsoft.com/office/powerpoint/2010/main" val="2422476623"/>
              </p:ext>
            </p:extLst>
          </p:nvPr>
        </p:nvGraphicFramePr>
        <p:xfrm>
          <a:off x="3413513" y="817607"/>
          <a:ext cx="6387516" cy="3649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文字方塊 12"/>
          <p:cNvSpPr txBox="1"/>
          <p:nvPr/>
        </p:nvSpPr>
        <p:spPr>
          <a:xfrm>
            <a:off x="409212" y="303033"/>
            <a:ext cx="2424190" cy="769441"/>
          </a:xfrm>
          <a:prstGeom prst="rect">
            <a:avLst/>
          </a:prstGeom>
          <a:noFill/>
        </p:spPr>
        <p:txBody>
          <a:bodyPr wrap="none" rtlCol="0">
            <a:spAutoFit/>
          </a:bodyPr>
          <a:lstStyle/>
          <a:p>
            <a:r>
              <a:rPr lang="en-US" sz="4400" b="1" dirty="0">
                <a:solidFill>
                  <a:srgbClr val="002060"/>
                </a:solidFill>
              </a:rPr>
              <a:t>Overview</a:t>
            </a:r>
          </a:p>
        </p:txBody>
      </p:sp>
      <p:sp>
        <p:nvSpPr>
          <p:cNvPr id="6" name="文字方塊 5"/>
          <p:cNvSpPr txBox="1"/>
          <p:nvPr/>
        </p:nvSpPr>
        <p:spPr>
          <a:xfrm>
            <a:off x="503646" y="1150238"/>
            <a:ext cx="2691763" cy="1569660"/>
          </a:xfrm>
          <a:prstGeom prst="rect">
            <a:avLst/>
          </a:prstGeom>
          <a:noFill/>
        </p:spPr>
        <p:txBody>
          <a:bodyPr wrap="none" rtlCol="0">
            <a:spAutoFit/>
          </a:bodyPr>
          <a:lstStyle/>
          <a:p>
            <a:pPr marL="342900" indent="-342900">
              <a:buFont typeface="+mj-lt"/>
              <a:buAutoNum type="arabicPeriod"/>
            </a:pPr>
            <a:r>
              <a:rPr lang="en-US" sz="1600" dirty="0">
                <a:solidFill>
                  <a:schemeClr val="tx1">
                    <a:lumMod val="75000"/>
                    <a:lumOff val="25000"/>
                  </a:schemeClr>
                </a:solidFill>
              </a:rPr>
              <a:t>All-in-One Video Solution</a:t>
            </a:r>
          </a:p>
          <a:p>
            <a:pPr marL="342900" indent="-342900">
              <a:buFont typeface="+mj-lt"/>
              <a:buAutoNum type="arabicPeriod"/>
            </a:pPr>
            <a:r>
              <a:rPr lang="en-US" sz="1600" dirty="0">
                <a:solidFill>
                  <a:schemeClr val="tx1">
                    <a:lumMod val="75000"/>
                    <a:lumOff val="25000"/>
                  </a:schemeClr>
                </a:solidFill>
              </a:rPr>
              <a:t>Recording</a:t>
            </a:r>
          </a:p>
          <a:p>
            <a:pPr marL="342900" indent="-342900">
              <a:buFont typeface="+mj-lt"/>
              <a:buAutoNum type="arabicPeriod"/>
            </a:pPr>
            <a:r>
              <a:rPr lang="en-US" sz="1600" dirty="0">
                <a:solidFill>
                  <a:schemeClr val="tx1">
                    <a:lumMod val="75000"/>
                    <a:lumOff val="25000"/>
                  </a:schemeClr>
                </a:solidFill>
              </a:rPr>
              <a:t>Stream</a:t>
            </a:r>
          </a:p>
          <a:p>
            <a:pPr marL="342900" indent="-342900">
              <a:buFont typeface="+mj-lt"/>
              <a:buAutoNum type="arabicPeriod"/>
            </a:pPr>
            <a:r>
              <a:rPr lang="en-US" sz="1600" dirty="0">
                <a:solidFill>
                  <a:schemeClr val="tx1">
                    <a:lumMod val="75000"/>
                    <a:lumOff val="25000"/>
                  </a:schemeClr>
                </a:solidFill>
              </a:rPr>
              <a:t>Store</a:t>
            </a:r>
          </a:p>
          <a:p>
            <a:pPr marL="342900" indent="-342900">
              <a:buFont typeface="+mj-lt"/>
              <a:buAutoNum type="arabicPeriod"/>
            </a:pPr>
            <a:r>
              <a:rPr lang="en-US" sz="1600" dirty="0">
                <a:solidFill>
                  <a:schemeClr val="tx1">
                    <a:lumMod val="75000"/>
                    <a:lumOff val="25000"/>
                  </a:schemeClr>
                </a:solidFill>
              </a:rPr>
              <a:t>Micro-Production</a:t>
            </a:r>
          </a:p>
          <a:p>
            <a:pPr marL="342900" indent="-342900">
              <a:buFont typeface="+mj-lt"/>
              <a:buAutoNum type="arabicPeriod"/>
            </a:pPr>
            <a:r>
              <a:rPr lang="en-US" sz="1600" dirty="0">
                <a:solidFill>
                  <a:schemeClr val="tx1">
                    <a:lumMod val="75000"/>
                    <a:lumOff val="25000"/>
                  </a:schemeClr>
                </a:solidFill>
              </a:rPr>
              <a:t>Switch</a:t>
            </a:r>
          </a:p>
        </p:txBody>
      </p:sp>
      <p:pic>
        <p:nvPicPr>
          <p:cNvPr id="7" name="圖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9377" y="2384665"/>
            <a:ext cx="1123248" cy="1123248"/>
          </a:xfrm>
          <a:prstGeom prst="rect">
            <a:avLst/>
          </a:prstGeom>
        </p:spPr>
      </p:pic>
      <p:pic>
        <p:nvPicPr>
          <p:cNvPr id="8" name="圖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9567" y="2375051"/>
            <a:ext cx="1172191" cy="1172191"/>
          </a:xfrm>
          <a:prstGeom prst="rect">
            <a:avLst/>
          </a:prstGeom>
        </p:spPr>
      </p:pic>
      <p:pic>
        <p:nvPicPr>
          <p:cNvPr id="4" name="圖片 3">
            <a:extLst>
              <a:ext uri="{FF2B5EF4-FFF2-40B4-BE49-F238E27FC236}">
                <a16:creationId xmlns:a16="http://schemas.microsoft.com/office/drawing/2014/main" id="{AF36425F-555D-457E-9C2E-655CBFAB3E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090" y="2375051"/>
            <a:ext cx="4680000" cy="3510000"/>
          </a:xfrm>
          <a:prstGeom prst="rect">
            <a:avLst/>
          </a:prstGeom>
        </p:spPr>
      </p:pic>
    </p:spTree>
    <p:extLst>
      <p:ext uri="{BB962C8B-B14F-4D97-AF65-F5344CB8AC3E}">
        <p14:creationId xmlns:p14="http://schemas.microsoft.com/office/powerpoint/2010/main" val="382481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71B440E5-E7D1-4059-A559-0DD2BFDAF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470" y="333605"/>
            <a:ext cx="1869305" cy="1401979"/>
          </a:xfrm>
          <a:prstGeom prst="rect">
            <a:avLst/>
          </a:prstGeom>
        </p:spPr>
      </p:pic>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3861" y="242572"/>
            <a:ext cx="968124" cy="962292"/>
          </a:xfrm>
          <a:prstGeom prst="rect">
            <a:avLst/>
          </a:prstGeom>
        </p:spPr>
      </p:pic>
      <p:sp>
        <p:nvSpPr>
          <p:cNvPr id="2" name="文字版面配置區 2"/>
          <p:cNvSpPr txBox="1">
            <a:spLocks/>
          </p:cNvSpPr>
          <p:nvPr/>
        </p:nvSpPr>
        <p:spPr>
          <a:xfrm>
            <a:off x="3872214" y="1196479"/>
            <a:ext cx="1473569" cy="3919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800" b="1" dirty="0">
                <a:solidFill>
                  <a:schemeClr val="tx1">
                    <a:lumMod val="75000"/>
                    <a:lumOff val="25000"/>
                  </a:schemeClr>
                </a:solidFill>
              </a:rPr>
              <a:t>LC100N</a:t>
            </a:r>
            <a:r>
              <a:rPr lang="zh-TW" altLang="en-US" sz="1800" b="1" dirty="0">
                <a:solidFill>
                  <a:schemeClr val="tx1">
                    <a:lumMod val="75000"/>
                    <a:lumOff val="25000"/>
                  </a:schemeClr>
                </a:solidFill>
              </a:rPr>
              <a:t> </a:t>
            </a:r>
            <a:endParaRPr lang="zh-TW" altLang="en-US" sz="1200" b="1" dirty="0">
              <a:solidFill>
                <a:schemeClr val="tx1">
                  <a:lumMod val="75000"/>
                  <a:lumOff val="25000"/>
                </a:schemeClr>
              </a:solidFill>
            </a:endParaRPr>
          </a:p>
        </p:txBody>
      </p:sp>
      <p:sp>
        <p:nvSpPr>
          <p:cNvPr id="6" name="文字版面配置區 2"/>
          <p:cNvSpPr txBox="1">
            <a:spLocks/>
          </p:cNvSpPr>
          <p:nvPr/>
        </p:nvSpPr>
        <p:spPr>
          <a:xfrm>
            <a:off x="6465394" y="1196479"/>
            <a:ext cx="1349374" cy="3244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800" b="1" dirty="0">
                <a:solidFill>
                  <a:schemeClr val="tx1">
                    <a:lumMod val="75000"/>
                    <a:lumOff val="25000"/>
                  </a:schemeClr>
                </a:solidFill>
              </a:rPr>
              <a:t>LC100</a:t>
            </a:r>
            <a:endParaRPr lang="zh-TW" altLang="en-US" sz="1800" b="1" dirty="0">
              <a:solidFill>
                <a:schemeClr val="tx1">
                  <a:lumMod val="75000"/>
                  <a:lumOff val="25000"/>
                </a:schemeClr>
              </a:solidFill>
            </a:endParaRPr>
          </a:p>
        </p:txBody>
      </p:sp>
      <p:sp>
        <p:nvSpPr>
          <p:cNvPr id="15" name="文字方塊 14"/>
          <p:cNvSpPr txBox="1"/>
          <p:nvPr/>
        </p:nvSpPr>
        <p:spPr>
          <a:xfrm>
            <a:off x="434637" y="365622"/>
            <a:ext cx="3038973" cy="646331"/>
          </a:xfrm>
          <a:prstGeom prst="rect">
            <a:avLst/>
          </a:prstGeom>
          <a:noFill/>
        </p:spPr>
        <p:txBody>
          <a:bodyPr wrap="none" rtlCol="0">
            <a:spAutoFit/>
          </a:bodyPr>
          <a:lstStyle/>
          <a:p>
            <a:r>
              <a:rPr lang="en-US" sz="3600" b="1" dirty="0">
                <a:solidFill>
                  <a:srgbClr val="002060"/>
                </a:solidFill>
              </a:rPr>
              <a:t>Product Family</a:t>
            </a:r>
          </a:p>
        </p:txBody>
      </p:sp>
      <p:graphicFrame>
        <p:nvGraphicFramePr>
          <p:cNvPr id="8" name="表格 7"/>
          <p:cNvGraphicFramePr>
            <a:graphicFrameLocks noGrp="1"/>
          </p:cNvGraphicFramePr>
          <p:nvPr>
            <p:extLst>
              <p:ext uri="{D42A27DB-BD31-4B8C-83A1-F6EECF244321}">
                <p14:modId xmlns:p14="http://schemas.microsoft.com/office/powerpoint/2010/main" val="742019894"/>
              </p:ext>
            </p:extLst>
          </p:nvPr>
        </p:nvGraphicFramePr>
        <p:xfrm>
          <a:off x="709941" y="1588424"/>
          <a:ext cx="7724118" cy="3362960"/>
        </p:xfrm>
        <a:graphic>
          <a:graphicData uri="http://schemas.openxmlformats.org/drawingml/2006/table">
            <a:tbl>
              <a:tblPr firstRow="1" bandRow="1">
                <a:tableStyleId>{5C22544A-7EE6-4342-B048-85BDC9FD1C3A}</a:tableStyleId>
              </a:tblPr>
              <a:tblGrid>
                <a:gridCol w="2643159">
                  <a:extLst>
                    <a:ext uri="{9D8B030D-6E8A-4147-A177-3AD203B41FA5}">
                      <a16:colId xmlns:a16="http://schemas.microsoft.com/office/drawing/2014/main" val="2071830794"/>
                    </a:ext>
                  </a:extLst>
                </a:gridCol>
                <a:gridCol w="2536166">
                  <a:extLst>
                    <a:ext uri="{9D8B030D-6E8A-4147-A177-3AD203B41FA5}">
                      <a16:colId xmlns:a16="http://schemas.microsoft.com/office/drawing/2014/main" val="2088355269"/>
                    </a:ext>
                  </a:extLst>
                </a:gridCol>
                <a:gridCol w="2544793">
                  <a:extLst>
                    <a:ext uri="{9D8B030D-6E8A-4147-A177-3AD203B41FA5}">
                      <a16:colId xmlns:a16="http://schemas.microsoft.com/office/drawing/2014/main" val="2647460804"/>
                    </a:ext>
                  </a:extLst>
                </a:gridCol>
              </a:tblGrid>
              <a:tr h="370840">
                <a:tc>
                  <a:txBody>
                    <a:bodyPr/>
                    <a:lstStyle/>
                    <a:p>
                      <a:r>
                        <a:rPr lang="en-US" altLang="zh-TW" dirty="0"/>
                        <a:t>MAP Price(USD$)</a:t>
                      </a:r>
                      <a:endParaRPr lang="zh-TW" altLang="en-US" dirty="0"/>
                    </a:p>
                  </a:txBody>
                  <a:tcPr anchor="ctr">
                    <a:solidFill>
                      <a:srgbClr val="008ED2"/>
                    </a:solidFill>
                  </a:tcPr>
                </a:tc>
                <a:tc>
                  <a:txBody>
                    <a:bodyPr/>
                    <a:lstStyle/>
                    <a:p>
                      <a:pPr algn="ctr"/>
                      <a:r>
                        <a:rPr lang="en-US" altLang="zh-TW" dirty="0">
                          <a:solidFill>
                            <a:schemeClr val="tx1"/>
                          </a:solidFill>
                        </a:rPr>
                        <a:t>2,799</a:t>
                      </a:r>
                      <a:endParaRPr lang="zh-TW" altLang="en-US" dirty="0">
                        <a:solidFill>
                          <a:schemeClr val="tx1"/>
                        </a:solidFill>
                      </a:endParaRPr>
                    </a:p>
                  </a:txBody>
                  <a:tcPr anchor="ctr">
                    <a:solidFill>
                      <a:schemeClr val="accent1">
                        <a:lumMod val="40000"/>
                        <a:lumOff val="60000"/>
                      </a:schemeClr>
                    </a:solidFill>
                  </a:tcPr>
                </a:tc>
                <a:tc>
                  <a:txBody>
                    <a:bodyPr/>
                    <a:lstStyle/>
                    <a:p>
                      <a:pPr algn="ctr"/>
                      <a:r>
                        <a:rPr lang="en-US" altLang="zh-TW" dirty="0">
                          <a:solidFill>
                            <a:schemeClr val="tx1"/>
                          </a:solidFill>
                        </a:rPr>
                        <a:t>2,499</a:t>
                      </a:r>
                      <a:endParaRPr lang="zh-TW" altLang="en-US" dirty="0">
                        <a:solidFill>
                          <a:schemeClr val="tx1"/>
                        </a:solidFill>
                      </a:endParaRPr>
                    </a:p>
                  </a:txBody>
                  <a:tcPr anchor="ctr">
                    <a:solidFill>
                      <a:schemeClr val="accent1">
                        <a:lumMod val="40000"/>
                        <a:lumOff val="60000"/>
                      </a:schemeClr>
                    </a:solidFill>
                  </a:tcPr>
                </a:tc>
                <a:extLst>
                  <a:ext uri="{0D108BD9-81ED-4DB2-BD59-A6C34878D82A}">
                    <a16:rowId xmlns:a16="http://schemas.microsoft.com/office/drawing/2014/main" val="3556294327"/>
                  </a:ext>
                </a:extLst>
              </a:tr>
              <a:tr h="370840">
                <a:tc>
                  <a:txBody>
                    <a:bodyPr/>
                    <a:lstStyle/>
                    <a:p>
                      <a:r>
                        <a:rPr lang="en-US" altLang="zh-TW" dirty="0">
                          <a:solidFill>
                            <a:schemeClr val="bg1"/>
                          </a:solidFill>
                        </a:rPr>
                        <a:t>Multi-channel video mixing</a:t>
                      </a:r>
                      <a:endParaRPr lang="zh-TW" altLang="en-US" dirty="0">
                        <a:solidFill>
                          <a:schemeClr val="bg1"/>
                        </a:solidFill>
                      </a:endParaRPr>
                    </a:p>
                  </a:txBody>
                  <a:tcPr anchor="ctr">
                    <a:solidFill>
                      <a:srgbClr val="008ED2"/>
                    </a:solidFill>
                  </a:tcPr>
                </a:tc>
                <a:tc>
                  <a:txBody>
                    <a:bodyPr/>
                    <a:lstStyle/>
                    <a:p>
                      <a:pPr algn="ctr"/>
                      <a:r>
                        <a:rPr lang="en-US" altLang="zh-TW" dirty="0">
                          <a:solidFill>
                            <a:schemeClr val="tx1"/>
                          </a:solidFill>
                        </a:rPr>
                        <a:t>2 video source</a:t>
                      </a:r>
                      <a:endParaRPr lang="zh-TW" altLang="en-US" dirty="0">
                        <a:solidFill>
                          <a:schemeClr val="tx1"/>
                        </a:solidFill>
                      </a:endParaRPr>
                    </a:p>
                  </a:txBody>
                  <a:tcPr anchor="ctr">
                    <a:solidFill>
                      <a:schemeClr val="tx2">
                        <a:lumMod val="20000"/>
                        <a:lumOff val="80000"/>
                      </a:schemeClr>
                    </a:solidFill>
                  </a:tcPr>
                </a:tc>
                <a:tc>
                  <a:txBody>
                    <a:bodyPr/>
                    <a:lstStyle/>
                    <a:p>
                      <a:pPr algn="ctr"/>
                      <a:r>
                        <a:rPr lang="en-US" altLang="zh-TW" dirty="0">
                          <a:solidFill>
                            <a:schemeClr val="tx1"/>
                          </a:solidFill>
                        </a:rPr>
                        <a:t>2 video source</a:t>
                      </a:r>
                      <a:endParaRPr lang="zh-TW" altLang="en-US"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3809160825"/>
                  </a:ext>
                </a:extLst>
              </a:tr>
              <a:tr h="370840">
                <a:tc>
                  <a:txBody>
                    <a:bodyPr/>
                    <a:lstStyle/>
                    <a:p>
                      <a:r>
                        <a:rPr lang="en-US" altLang="zh-TW" dirty="0">
                          <a:solidFill>
                            <a:schemeClr val="bg1"/>
                          </a:solidFill>
                        </a:rPr>
                        <a:t>Recording Resolution and FPS</a:t>
                      </a:r>
                      <a:endParaRPr lang="zh-TW" altLang="en-US" dirty="0">
                        <a:solidFill>
                          <a:schemeClr val="bg1"/>
                        </a:solidFill>
                      </a:endParaRPr>
                    </a:p>
                  </a:txBody>
                  <a:tcPr anchor="ctr">
                    <a:solidFill>
                      <a:srgbClr val="008ED2"/>
                    </a:solidFill>
                  </a:tcPr>
                </a:tc>
                <a:tc>
                  <a:txBody>
                    <a:bodyPr/>
                    <a:lstStyle/>
                    <a:p>
                      <a:pPr algn="ctr"/>
                      <a:r>
                        <a:rPr lang="en-US" altLang="zh-TW" dirty="0">
                          <a:solidFill>
                            <a:schemeClr val="tx1"/>
                          </a:solidFill>
                        </a:rPr>
                        <a:t>1920 x 1080p 60fps</a:t>
                      </a:r>
                      <a:endParaRPr lang="zh-TW" altLang="en-US" dirty="0">
                        <a:solidFill>
                          <a:schemeClr val="tx1"/>
                        </a:solidFill>
                      </a:endParaRPr>
                    </a:p>
                  </a:txBody>
                  <a:tcPr anchor="ctr">
                    <a:solidFill>
                      <a:schemeClr val="accent1">
                        <a:lumMod val="40000"/>
                        <a:lumOff val="60000"/>
                      </a:schemeClr>
                    </a:solidFill>
                  </a:tcPr>
                </a:tc>
                <a:tc>
                  <a:txBody>
                    <a:bodyPr/>
                    <a:lstStyle/>
                    <a:p>
                      <a:pPr algn="ctr"/>
                      <a:r>
                        <a:rPr lang="en-US" altLang="zh-TW" dirty="0">
                          <a:solidFill>
                            <a:schemeClr val="tx1"/>
                          </a:solidFill>
                        </a:rPr>
                        <a:t>1920 x 1080p 60fps</a:t>
                      </a:r>
                      <a:endParaRPr lang="zh-TW" altLang="en-US" dirty="0">
                        <a:solidFill>
                          <a:schemeClr val="tx1"/>
                        </a:solidFill>
                      </a:endParaRPr>
                    </a:p>
                  </a:txBody>
                  <a:tcPr anchor="ctr">
                    <a:solidFill>
                      <a:schemeClr val="accent1">
                        <a:lumMod val="40000"/>
                        <a:lumOff val="60000"/>
                      </a:schemeClr>
                    </a:solidFill>
                  </a:tcPr>
                </a:tc>
                <a:extLst>
                  <a:ext uri="{0D108BD9-81ED-4DB2-BD59-A6C34878D82A}">
                    <a16:rowId xmlns:a16="http://schemas.microsoft.com/office/drawing/2014/main" val="3056772030"/>
                  </a:ext>
                </a:extLst>
              </a:tr>
              <a:tr h="370840">
                <a:tc>
                  <a:txBody>
                    <a:bodyPr/>
                    <a:lstStyle/>
                    <a:p>
                      <a:r>
                        <a:rPr lang="en-US" altLang="zh-TW" dirty="0">
                          <a:solidFill>
                            <a:schemeClr val="bg1"/>
                          </a:solidFill>
                        </a:rPr>
                        <a:t>Support RTSP Network source input</a:t>
                      </a:r>
                      <a:endParaRPr lang="zh-TW" altLang="en-US" dirty="0">
                        <a:solidFill>
                          <a:schemeClr val="bg1"/>
                        </a:solidFill>
                      </a:endParaRPr>
                    </a:p>
                  </a:txBody>
                  <a:tcPr anchor="ctr">
                    <a:solidFill>
                      <a:srgbClr val="008ED2"/>
                    </a:solidFill>
                  </a:tcPr>
                </a:tc>
                <a:tc>
                  <a:txBody>
                    <a:bodyPr/>
                    <a:lstStyle/>
                    <a:p>
                      <a:pPr algn="ctr"/>
                      <a:r>
                        <a:rPr lang="en-US" altLang="zh-TW" dirty="0">
                          <a:solidFill>
                            <a:schemeClr val="tx1"/>
                          </a:solidFill>
                        </a:rPr>
                        <a:t>Yes, Lumens IP (RTSP) camera and </a:t>
                      </a:r>
                      <a:r>
                        <a:rPr lang="en-US" altLang="zh-TW" baseline="0" dirty="0">
                          <a:solidFill>
                            <a:schemeClr val="tx1"/>
                          </a:solidFill>
                        </a:rPr>
                        <a:t> </a:t>
                      </a:r>
                      <a:r>
                        <a:rPr lang="en-US" altLang="zh-TW" dirty="0">
                          <a:solidFill>
                            <a:schemeClr val="tx1"/>
                          </a:solidFill>
                        </a:rPr>
                        <a:t>RTSP source</a:t>
                      </a:r>
                      <a:endParaRPr lang="zh-TW" altLang="en-US" dirty="0">
                        <a:solidFill>
                          <a:schemeClr val="tx1"/>
                        </a:solidFill>
                      </a:endParaRPr>
                    </a:p>
                  </a:txBody>
                  <a:tcPr anchor="ctr">
                    <a:solidFill>
                      <a:schemeClr val="tx2">
                        <a:lumMod val="20000"/>
                        <a:lumOff val="80000"/>
                      </a:schemeClr>
                    </a:solidFill>
                  </a:tcPr>
                </a:tc>
                <a:tc>
                  <a:txBody>
                    <a:bodyPr/>
                    <a:lstStyle/>
                    <a:p>
                      <a:pPr algn="ctr"/>
                      <a:r>
                        <a:rPr lang="en-US" altLang="zh-TW" dirty="0">
                          <a:solidFill>
                            <a:schemeClr val="tx1"/>
                          </a:solidFill>
                        </a:rPr>
                        <a:t>Yes, Lumens IP (RTSP) camera and </a:t>
                      </a:r>
                      <a:r>
                        <a:rPr lang="en-US" altLang="zh-TW" baseline="0" dirty="0">
                          <a:solidFill>
                            <a:schemeClr val="tx1"/>
                          </a:solidFill>
                        </a:rPr>
                        <a:t> </a:t>
                      </a:r>
                      <a:r>
                        <a:rPr lang="en-US" altLang="zh-TW" dirty="0">
                          <a:solidFill>
                            <a:schemeClr val="tx1"/>
                          </a:solidFill>
                        </a:rPr>
                        <a:t>RTSP source</a:t>
                      </a:r>
                      <a:endParaRPr lang="zh-TW" altLang="en-US"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3743849411"/>
                  </a:ext>
                </a:extLst>
              </a:tr>
              <a:tr h="370840">
                <a:tc>
                  <a:txBody>
                    <a:bodyPr/>
                    <a:lstStyle/>
                    <a:p>
                      <a:r>
                        <a:rPr lang="en-US" altLang="zh-TW" dirty="0">
                          <a:solidFill>
                            <a:schemeClr val="bg1"/>
                          </a:solidFill>
                        </a:rPr>
                        <a:t>Support NDI|HX source</a:t>
                      </a:r>
                      <a:endParaRPr lang="zh-TW" altLang="en-US" dirty="0">
                        <a:solidFill>
                          <a:schemeClr val="bg1"/>
                        </a:solidFill>
                      </a:endParaRPr>
                    </a:p>
                  </a:txBody>
                  <a:tcPr anchor="ctr">
                    <a:solidFill>
                      <a:srgbClr val="008ED2"/>
                    </a:solidFill>
                  </a:tcPr>
                </a:tc>
                <a:tc>
                  <a:txBody>
                    <a:bodyPr/>
                    <a:lstStyle/>
                    <a:p>
                      <a:pPr algn="ctr"/>
                      <a:r>
                        <a:rPr lang="en-US" altLang="zh-TW" dirty="0">
                          <a:solidFill>
                            <a:srgbClr val="FF0000"/>
                          </a:solidFill>
                        </a:rPr>
                        <a:t>Yes, NDI|HX2 Camera</a:t>
                      </a:r>
                    </a:p>
                    <a:p>
                      <a:pPr algn="ctr"/>
                      <a:r>
                        <a:rPr lang="en-US" altLang="zh-TW" dirty="0">
                          <a:solidFill>
                            <a:srgbClr val="FF0000"/>
                          </a:solidFill>
                        </a:rPr>
                        <a:t>NDI|HX Screen Capture</a:t>
                      </a:r>
                      <a:endParaRPr lang="zh-TW" altLang="en-US" dirty="0">
                        <a:solidFill>
                          <a:srgbClr val="FF0000"/>
                        </a:solidFill>
                      </a:endParaRPr>
                    </a:p>
                  </a:txBody>
                  <a:tcPr anchor="ctr">
                    <a:solidFill>
                      <a:schemeClr val="accent1">
                        <a:lumMod val="40000"/>
                        <a:lumOff val="60000"/>
                      </a:schemeClr>
                    </a:solidFill>
                  </a:tcPr>
                </a:tc>
                <a:tc>
                  <a:txBody>
                    <a:bodyPr/>
                    <a:lstStyle/>
                    <a:p>
                      <a:pPr algn="ctr"/>
                      <a:r>
                        <a:rPr lang="en-US" altLang="zh-TW" dirty="0">
                          <a:solidFill>
                            <a:srgbClr val="0066CC"/>
                          </a:solidFill>
                        </a:rPr>
                        <a:t>NA</a:t>
                      </a:r>
                      <a:endParaRPr lang="zh-TW" altLang="en-US" dirty="0">
                        <a:solidFill>
                          <a:srgbClr val="0066CC"/>
                        </a:solidFill>
                      </a:endParaRPr>
                    </a:p>
                  </a:txBody>
                  <a:tcPr anchor="ctr">
                    <a:solidFill>
                      <a:schemeClr val="accent1">
                        <a:lumMod val="40000"/>
                        <a:lumOff val="60000"/>
                      </a:schemeClr>
                    </a:solidFill>
                  </a:tcPr>
                </a:tc>
                <a:extLst>
                  <a:ext uri="{0D108BD9-81ED-4DB2-BD59-A6C34878D82A}">
                    <a16:rowId xmlns:a16="http://schemas.microsoft.com/office/drawing/2014/main" val="2084934788"/>
                  </a:ext>
                </a:extLst>
              </a:tr>
              <a:tr h="370840">
                <a:tc>
                  <a:txBody>
                    <a:bodyPr/>
                    <a:lstStyle/>
                    <a:p>
                      <a:r>
                        <a:rPr lang="en-US" altLang="zh-TW" dirty="0">
                          <a:solidFill>
                            <a:schemeClr val="bg1"/>
                          </a:solidFill>
                        </a:rPr>
                        <a:t>NDI|HX encode</a:t>
                      </a:r>
                      <a:endParaRPr lang="zh-TW" altLang="en-US" dirty="0">
                        <a:solidFill>
                          <a:schemeClr val="bg1"/>
                        </a:solidFill>
                      </a:endParaRPr>
                    </a:p>
                  </a:txBody>
                  <a:tcPr anchor="ctr">
                    <a:solidFill>
                      <a:srgbClr val="008ED2"/>
                    </a:solidFill>
                  </a:tcPr>
                </a:tc>
                <a:tc>
                  <a:txBody>
                    <a:bodyPr/>
                    <a:lstStyle/>
                    <a:p>
                      <a:pPr algn="ctr"/>
                      <a:r>
                        <a:rPr lang="en-US" altLang="zh-TW" dirty="0">
                          <a:solidFill>
                            <a:srgbClr val="FF0000"/>
                          </a:solidFill>
                        </a:rPr>
                        <a:t>Yes, NDI|HX2 (1080p)</a:t>
                      </a:r>
                      <a:endParaRPr lang="zh-TW" altLang="en-US" dirty="0">
                        <a:solidFill>
                          <a:srgbClr val="FF0000"/>
                        </a:solidFill>
                      </a:endParaRPr>
                    </a:p>
                  </a:txBody>
                  <a:tcPr anchor="ctr">
                    <a:solidFill>
                      <a:schemeClr val="tx2">
                        <a:lumMod val="20000"/>
                        <a:lumOff val="80000"/>
                      </a:schemeClr>
                    </a:solidFill>
                  </a:tcPr>
                </a:tc>
                <a:tc>
                  <a:txBody>
                    <a:bodyPr/>
                    <a:lstStyle/>
                    <a:p>
                      <a:pPr algn="ctr"/>
                      <a:r>
                        <a:rPr lang="en-US" altLang="zh-TW" dirty="0">
                          <a:solidFill>
                            <a:srgbClr val="0066CC"/>
                          </a:solidFill>
                        </a:rPr>
                        <a:t>NA</a:t>
                      </a:r>
                      <a:endParaRPr lang="zh-TW" altLang="en-US" dirty="0">
                        <a:solidFill>
                          <a:srgbClr val="0066CC"/>
                        </a:solidFill>
                      </a:endParaRPr>
                    </a:p>
                  </a:txBody>
                  <a:tcPr anchor="ctr">
                    <a:solidFill>
                      <a:schemeClr val="tx2">
                        <a:lumMod val="20000"/>
                        <a:lumOff val="80000"/>
                      </a:schemeClr>
                    </a:solidFill>
                  </a:tcPr>
                </a:tc>
                <a:extLst>
                  <a:ext uri="{0D108BD9-81ED-4DB2-BD59-A6C34878D82A}">
                    <a16:rowId xmlns:a16="http://schemas.microsoft.com/office/drawing/2014/main" val="2132911120"/>
                  </a:ext>
                </a:extLst>
              </a:tr>
              <a:tr h="370840">
                <a:tc>
                  <a:txBody>
                    <a:bodyPr/>
                    <a:lstStyle/>
                    <a:p>
                      <a:r>
                        <a:rPr lang="en-US" altLang="zh-TW" dirty="0">
                          <a:solidFill>
                            <a:schemeClr val="bg1"/>
                          </a:solidFill>
                        </a:rPr>
                        <a:t>Built-in HD</a:t>
                      </a:r>
                      <a:endParaRPr lang="zh-TW" altLang="en-US" dirty="0">
                        <a:solidFill>
                          <a:schemeClr val="bg1"/>
                        </a:solidFill>
                      </a:endParaRPr>
                    </a:p>
                  </a:txBody>
                  <a:tcPr anchor="ctr">
                    <a:solidFill>
                      <a:srgbClr val="008ED2"/>
                    </a:solidFill>
                  </a:tcPr>
                </a:tc>
                <a:tc>
                  <a:txBody>
                    <a:bodyPr/>
                    <a:lstStyle/>
                    <a:p>
                      <a:pPr algn="ctr"/>
                      <a:r>
                        <a:rPr lang="en-US" altLang="zh-TW" dirty="0">
                          <a:solidFill>
                            <a:schemeClr val="tx1"/>
                          </a:solidFill>
                        </a:rPr>
                        <a:t>2TB HDD</a:t>
                      </a:r>
                      <a:endParaRPr lang="zh-TW" altLang="en-US" dirty="0">
                        <a:solidFill>
                          <a:schemeClr val="tx1"/>
                        </a:solidFill>
                      </a:endParaRP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2TB HDD</a:t>
                      </a:r>
                      <a:endParaRPr lang="zh-TW" altLang="en-US" dirty="0">
                        <a:solidFill>
                          <a:schemeClr val="tx1"/>
                        </a:solidFill>
                      </a:endParaRPr>
                    </a:p>
                  </a:txBody>
                  <a:tcPr anchor="ctr">
                    <a:solidFill>
                      <a:schemeClr val="accent1">
                        <a:lumMod val="40000"/>
                        <a:lumOff val="60000"/>
                      </a:schemeClr>
                    </a:solidFill>
                  </a:tcPr>
                </a:tc>
                <a:extLst>
                  <a:ext uri="{0D108BD9-81ED-4DB2-BD59-A6C34878D82A}">
                    <a16:rowId xmlns:a16="http://schemas.microsoft.com/office/drawing/2014/main" val="397248764"/>
                  </a:ext>
                </a:extLst>
              </a:tr>
              <a:tr h="370840">
                <a:tc>
                  <a:txBody>
                    <a:bodyPr/>
                    <a:lstStyle/>
                    <a:p>
                      <a:r>
                        <a:rPr lang="en-US" altLang="zh-TW" dirty="0">
                          <a:solidFill>
                            <a:schemeClr val="bg1"/>
                          </a:solidFill>
                        </a:rPr>
                        <a:t>Other Streaming Output</a:t>
                      </a:r>
                      <a:endParaRPr lang="zh-TW" altLang="en-US" dirty="0">
                        <a:solidFill>
                          <a:schemeClr val="bg1"/>
                        </a:solidFill>
                      </a:endParaRPr>
                    </a:p>
                  </a:txBody>
                  <a:tcPr anchor="ctr">
                    <a:solidFill>
                      <a:srgbClr val="008ED2"/>
                    </a:solidFill>
                  </a:tcPr>
                </a:tc>
                <a:tc>
                  <a:txBody>
                    <a:bodyPr/>
                    <a:lstStyle/>
                    <a:p>
                      <a:pPr algn="ctr"/>
                      <a:r>
                        <a:rPr lang="en-US" altLang="zh-TW" dirty="0">
                          <a:solidFill>
                            <a:schemeClr val="tx1"/>
                          </a:solidFill>
                        </a:rPr>
                        <a:t>RTSP / RTP / RTMP / RTMPS</a:t>
                      </a:r>
                    </a:p>
                    <a:p>
                      <a:pPr algn="ctr"/>
                      <a:r>
                        <a:rPr lang="en-US" altLang="zh-TW" dirty="0">
                          <a:solidFill>
                            <a:schemeClr val="tx1"/>
                          </a:solidFill>
                        </a:rPr>
                        <a:t> / SRT </a:t>
                      </a:r>
                      <a:endParaRPr lang="zh-TW" altLang="en-US" dirty="0">
                        <a:solidFill>
                          <a:schemeClr val="tx1"/>
                        </a:solidFill>
                      </a:endParaRPr>
                    </a:p>
                  </a:txBody>
                  <a:tcPr anchor="ctr">
                    <a:solidFill>
                      <a:schemeClr val="tx2">
                        <a:lumMod val="20000"/>
                        <a:lumOff val="80000"/>
                      </a:schemeClr>
                    </a:solidFill>
                  </a:tcPr>
                </a:tc>
                <a:tc>
                  <a:txBody>
                    <a:bodyPr/>
                    <a:lstStyle/>
                    <a:p>
                      <a:pPr algn="ctr"/>
                      <a:r>
                        <a:rPr lang="en-US" altLang="zh-TW" dirty="0">
                          <a:solidFill>
                            <a:schemeClr val="tx1"/>
                          </a:solidFill>
                        </a:rPr>
                        <a:t>RTSP / RTP / RTMP / RTMPS</a:t>
                      </a:r>
                    </a:p>
                    <a:p>
                      <a:pPr algn="ctr"/>
                      <a:r>
                        <a:rPr lang="en-US" altLang="zh-TW" dirty="0">
                          <a:solidFill>
                            <a:schemeClr val="tx1"/>
                          </a:solidFill>
                        </a:rPr>
                        <a:t> / SRT </a:t>
                      </a:r>
                      <a:endParaRPr lang="zh-TW" altLang="en-US"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3051558808"/>
                  </a:ext>
                </a:extLst>
              </a:tr>
            </a:tbl>
          </a:graphicData>
        </a:graphic>
      </p:graphicFrame>
      <p:pic>
        <p:nvPicPr>
          <p:cNvPr id="5" name="圖片 4">
            <a:extLst>
              <a:ext uri="{FF2B5EF4-FFF2-40B4-BE49-F238E27FC236}">
                <a16:creationId xmlns:a16="http://schemas.microsoft.com/office/drawing/2014/main" id="{A28D9753-38F0-4637-B3DE-3FA5B6438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4156" y="288322"/>
            <a:ext cx="1929683" cy="1447262"/>
          </a:xfrm>
          <a:prstGeom prst="rect">
            <a:avLst/>
          </a:prstGeom>
        </p:spPr>
      </p:pic>
    </p:spTree>
    <p:extLst>
      <p:ext uri="{BB962C8B-B14F-4D97-AF65-F5344CB8AC3E}">
        <p14:creationId xmlns:p14="http://schemas.microsoft.com/office/powerpoint/2010/main" val="227715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7D8999C9-542A-48C1-8BED-99029A7E9F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667" b="42815"/>
          <a:stretch/>
        </p:blipFill>
        <p:spPr>
          <a:xfrm>
            <a:off x="134271" y="2825370"/>
            <a:ext cx="8663897" cy="1203469"/>
          </a:xfrm>
          <a:prstGeom prst="rect">
            <a:avLst/>
          </a:prstGeom>
        </p:spPr>
      </p:pic>
      <p:grpSp>
        <p:nvGrpSpPr>
          <p:cNvPr id="3" name="群組 2"/>
          <p:cNvGrpSpPr/>
          <p:nvPr/>
        </p:nvGrpSpPr>
        <p:grpSpPr>
          <a:xfrm>
            <a:off x="699853" y="2390320"/>
            <a:ext cx="8318559" cy="2173589"/>
            <a:chOff x="1619956" y="2135326"/>
            <a:chExt cx="6509688" cy="1700942"/>
          </a:xfrm>
        </p:grpSpPr>
        <p:sp>
          <p:nvSpPr>
            <p:cNvPr id="5" name="文字方塊 4"/>
            <p:cNvSpPr txBox="1"/>
            <p:nvPr/>
          </p:nvSpPr>
          <p:spPr>
            <a:xfrm>
              <a:off x="3807882" y="2135326"/>
              <a:ext cx="1369569" cy="216766"/>
            </a:xfrm>
            <a:prstGeom prst="rect">
              <a:avLst/>
            </a:prstGeom>
            <a:noFill/>
          </p:spPr>
          <p:txBody>
            <a:bodyPr wrap="square" rtlCol="0">
              <a:spAutoFit/>
            </a:bodyPr>
            <a:lstStyle/>
            <a:p>
              <a:pPr algn="r"/>
              <a:r>
                <a:rPr lang="en-US" altLang="zh-TW" sz="1200" dirty="0">
                  <a:solidFill>
                    <a:srgbClr val="0062AC"/>
                  </a:solidFill>
                  <a:latin typeface="+mn-lt"/>
                </a:rPr>
                <a:t>Record and Stream</a:t>
              </a:r>
              <a:endParaRPr lang="zh-TW" altLang="en-US" sz="1200" dirty="0">
                <a:solidFill>
                  <a:srgbClr val="0062AC"/>
                </a:solidFill>
                <a:latin typeface="+mn-lt"/>
              </a:endParaRPr>
            </a:p>
          </p:txBody>
        </p:sp>
        <p:cxnSp>
          <p:nvCxnSpPr>
            <p:cNvPr id="6" name="直線單箭頭接點 5"/>
            <p:cNvCxnSpPr/>
            <p:nvPr/>
          </p:nvCxnSpPr>
          <p:spPr>
            <a:xfrm>
              <a:off x="5468184" y="3146618"/>
              <a:ext cx="0" cy="584522"/>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5477137" y="3610549"/>
              <a:ext cx="1545391" cy="216766"/>
            </a:xfrm>
            <a:prstGeom prst="rect">
              <a:avLst/>
            </a:prstGeom>
            <a:noFill/>
          </p:spPr>
          <p:txBody>
            <a:bodyPr wrap="square" rtlCol="0">
              <a:spAutoFit/>
            </a:bodyPr>
            <a:lstStyle/>
            <a:p>
              <a:r>
                <a:rPr lang="en-US" altLang="zh-TW" sz="1200" dirty="0">
                  <a:solidFill>
                    <a:srgbClr val="0062AC"/>
                  </a:solidFill>
                  <a:latin typeface="+mn-lt"/>
                </a:rPr>
                <a:t>Source/Layout Switch</a:t>
              </a:r>
              <a:endParaRPr lang="zh-TW" altLang="en-US" sz="1200" dirty="0">
                <a:solidFill>
                  <a:srgbClr val="0062AC"/>
                </a:solidFill>
                <a:latin typeface="+mn-lt"/>
              </a:endParaRPr>
            </a:p>
          </p:txBody>
        </p:sp>
        <p:sp>
          <p:nvSpPr>
            <p:cNvPr id="8" name="文字方塊 7"/>
            <p:cNvSpPr txBox="1"/>
            <p:nvPr/>
          </p:nvSpPr>
          <p:spPr>
            <a:xfrm>
              <a:off x="6087104" y="2153722"/>
              <a:ext cx="2042540" cy="216766"/>
            </a:xfrm>
            <a:prstGeom prst="rect">
              <a:avLst/>
            </a:prstGeom>
            <a:noFill/>
          </p:spPr>
          <p:txBody>
            <a:bodyPr wrap="square" rtlCol="0">
              <a:spAutoFit/>
            </a:bodyPr>
            <a:lstStyle/>
            <a:p>
              <a:r>
                <a:rPr lang="en-US" altLang="zh-TW" sz="1200" dirty="0">
                  <a:solidFill>
                    <a:srgbClr val="0062AC"/>
                  </a:solidFill>
                  <a:latin typeface="+mn-lt"/>
                </a:rPr>
                <a:t>Power/Standby/Reboot</a:t>
              </a:r>
              <a:endParaRPr lang="zh-TW" altLang="en-US" sz="1200" dirty="0">
                <a:solidFill>
                  <a:srgbClr val="0062AC"/>
                </a:solidFill>
                <a:latin typeface="+mn-lt"/>
              </a:endParaRPr>
            </a:p>
          </p:txBody>
        </p:sp>
        <p:cxnSp>
          <p:nvCxnSpPr>
            <p:cNvPr id="9" name="直線單箭頭接點 8"/>
            <p:cNvCxnSpPr/>
            <p:nvPr/>
          </p:nvCxnSpPr>
          <p:spPr>
            <a:xfrm flipV="1">
              <a:off x="5177453" y="2265359"/>
              <a:ext cx="0" cy="623658"/>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6087107" y="2265359"/>
              <a:ext cx="0" cy="623658"/>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6863983" y="3119264"/>
              <a:ext cx="0" cy="40477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855029" y="3403449"/>
              <a:ext cx="1233770" cy="216766"/>
            </a:xfrm>
            <a:prstGeom prst="rect">
              <a:avLst/>
            </a:prstGeom>
            <a:noFill/>
          </p:spPr>
          <p:txBody>
            <a:bodyPr wrap="square" rtlCol="0">
              <a:spAutoFit/>
            </a:bodyPr>
            <a:lstStyle/>
            <a:p>
              <a:r>
                <a:rPr lang="en-US" altLang="zh-TW" sz="1200" dirty="0">
                  <a:solidFill>
                    <a:srgbClr val="0062AC"/>
                  </a:solidFill>
                  <a:latin typeface="+mn-lt"/>
                </a:rPr>
                <a:t>USB 3.0/USB 2.0</a:t>
              </a:r>
              <a:endParaRPr lang="zh-TW" altLang="en-US" sz="1200" dirty="0">
                <a:solidFill>
                  <a:srgbClr val="0062AC"/>
                </a:solidFill>
                <a:latin typeface="+mn-lt"/>
              </a:endParaRPr>
            </a:p>
          </p:txBody>
        </p:sp>
        <p:cxnSp>
          <p:nvCxnSpPr>
            <p:cNvPr id="13" name="直線單箭頭接點 12"/>
            <p:cNvCxnSpPr/>
            <p:nvPr/>
          </p:nvCxnSpPr>
          <p:spPr>
            <a:xfrm>
              <a:off x="3321298" y="3028019"/>
              <a:ext cx="0" cy="70281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4732883" y="3028321"/>
              <a:ext cx="0" cy="70281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338415" y="3619502"/>
              <a:ext cx="1394468" cy="216766"/>
            </a:xfrm>
            <a:prstGeom prst="rect">
              <a:avLst/>
            </a:prstGeom>
            <a:noFill/>
          </p:spPr>
          <p:txBody>
            <a:bodyPr wrap="square" rtlCol="0">
              <a:spAutoFit/>
            </a:bodyPr>
            <a:lstStyle/>
            <a:p>
              <a:pPr algn="r"/>
              <a:r>
                <a:rPr lang="en-US" altLang="zh-TW" sz="1200" dirty="0">
                  <a:solidFill>
                    <a:srgbClr val="0062AC"/>
                  </a:solidFill>
                  <a:latin typeface="+mn-lt"/>
                </a:rPr>
                <a:t>Control Knob</a:t>
              </a:r>
              <a:endParaRPr lang="zh-TW" altLang="en-US" sz="1200" dirty="0">
                <a:solidFill>
                  <a:srgbClr val="0062AC"/>
                </a:solidFill>
                <a:latin typeface="+mn-lt"/>
              </a:endParaRPr>
            </a:p>
          </p:txBody>
        </p:sp>
        <p:sp>
          <p:nvSpPr>
            <p:cNvPr id="16" name="文字方塊 15"/>
            <p:cNvSpPr txBox="1"/>
            <p:nvPr/>
          </p:nvSpPr>
          <p:spPr>
            <a:xfrm>
              <a:off x="1926830" y="3592640"/>
              <a:ext cx="1394468" cy="216766"/>
            </a:xfrm>
            <a:prstGeom prst="rect">
              <a:avLst/>
            </a:prstGeom>
            <a:noFill/>
          </p:spPr>
          <p:txBody>
            <a:bodyPr wrap="square" rtlCol="0">
              <a:spAutoFit/>
            </a:bodyPr>
            <a:lstStyle/>
            <a:p>
              <a:pPr algn="r"/>
              <a:r>
                <a:rPr lang="en-US" altLang="zh-TW" sz="1200" dirty="0">
                  <a:solidFill>
                    <a:srgbClr val="0062AC"/>
                  </a:solidFill>
                  <a:latin typeface="+mn-lt"/>
                </a:rPr>
                <a:t>Status Screen</a:t>
              </a:r>
              <a:endParaRPr lang="zh-TW" altLang="en-US" sz="1200" dirty="0">
                <a:solidFill>
                  <a:srgbClr val="0062AC"/>
                </a:solidFill>
                <a:latin typeface="+mn-lt"/>
              </a:endParaRPr>
            </a:p>
          </p:txBody>
        </p:sp>
        <p:sp>
          <p:nvSpPr>
            <p:cNvPr id="17" name="文字方塊 16"/>
            <p:cNvSpPr txBox="1"/>
            <p:nvPr/>
          </p:nvSpPr>
          <p:spPr>
            <a:xfrm>
              <a:off x="1619956" y="2167352"/>
              <a:ext cx="1231984" cy="216766"/>
            </a:xfrm>
            <a:prstGeom prst="rect">
              <a:avLst/>
            </a:prstGeom>
            <a:noFill/>
          </p:spPr>
          <p:txBody>
            <a:bodyPr wrap="square" rtlCol="0">
              <a:spAutoFit/>
            </a:bodyPr>
            <a:lstStyle/>
            <a:p>
              <a:pPr algn="r"/>
              <a:r>
                <a:rPr lang="en-US" altLang="zh-TW" sz="1200" dirty="0">
                  <a:solidFill>
                    <a:srgbClr val="0062AC"/>
                  </a:solidFill>
                  <a:latin typeface="+mn-lt"/>
                </a:rPr>
                <a:t>Built-in 2TB HDD</a:t>
              </a:r>
              <a:endParaRPr lang="zh-TW" altLang="en-US" sz="1200" dirty="0">
                <a:solidFill>
                  <a:srgbClr val="0062AC"/>
                </a:solidFill>
                <a:latin typeface="+mn-lt"/>
              </a:endParaRPr>
            </a:p>
          </p:txBody>
        </p:sp>
        <p:cxnSp>
          <p:nvCxnSpPr>
            <p:cNvPr id="18" name="直線單箭頭接點 17"/>
            <p:cNvCxnSpPr/>
            <p:nvPr/>
          </p:nvCxnSpPr>
          <p:spPr>
            <a:xfrm flipV="1">
              <a:off x="2851940" y="2258251"/>
              <a:ext cx="0" cy="428038"/>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2" name="文字方塊 21"/>
          <p:cNvSpPr txBox="1"/>
          <p:nvPr/>
        </p:nvSpPr>
        <p:spPr>
          <a:xfrm>
            <a:off x="387275" y="303033"/>
            <a:ext cx="4620880" cy="1077218"/>
          </a:xfrm>
          <a:prstGeom prst="rect">
            <a:avLst/>
          </a:prstGeom>
          <a:noFill/>
        </p:spPr>
        <p:txBody>
          <a:bodyPr wrap="none" rtlCol="0">
            <a:spAutoFit/>
          </a:bodyPr>
          <a:lstStyle/>
          <a:p>
            <a:r>
              <a:rPr lang="en-US" sz="2000" b="1" dirty="0">
                <a:solidFill>
                  <a:srgbClr val="00B0F0"/>
                </a:solidFill>
              </a:rPr>
              <a:t>Product I/O</a:t>
            </a:r>
          </a:p>
          <a:p>
            <a:r>
              <a:rPr lang="en-US" sz="4400" b="1" dirty="0">
                <a:solidFill>
                  <a:srgbClr val="002060"/>
                </a:solidFill>
              </a:rPr>
              <a:t>LC100N Front View</a:t>
            </a:r>
          </a:p>
        </p:txBody>
      </p:sp>
    </p:spTree>
    <p:extLst>
      <p:ext uri="{BB962C8B-B14F-4D97-AF65-F5344CB8AC3E}">
        <p14:creationId xmlns:p14="http://schemas.microsoft.com/office/powerpoint/2010/main" val="381899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63F2779-7B11-4C16-9B17-875BED41B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502" b="41808"/>
          <a:stretch/>
        </p:blipFill>
        <p:spPr>
          <a:xfrm>
            <a:off x="387275" y="2781224"/>
            <a:ext cx="8637059" cy="1275453"/>
          </a:xfrm>
          <a:prstGeom prst="rect">
            <a:avLst/>
          </a:prstGeom>
        </p:spPr>
      </p:pic>
      <p:grpSp>
        <p:nvGrpSpPr>
          <p:cNvPr id="5" name="群組 4"/>
          <p:cNvGrpSpPr/>
          <p:nvPr/>
        </p:nvGrpSpPr>
        <p:grpSpPr>
          <a:xfrm>
            <a:off x="-371136" y="1869320"/>
            <a:ext cx="8817709" cy="2948025"/>
            <a:chOff x="1071848" y="2294741"/>
            <a:chExt cx="7420894" cy="2131784"/>
          </a:xfrm>
        </p:grpSpPr>
        <p:cxnSp>
          <p:nvCxnSpPr>
            <p:cNvPr id="7" name="直線單箭頭接點 6"/>
            <p:cNvCxnSpPr/>
            <p:nvPr/>
          </p:nvCxnSpPr>
          <p:spPr>
            <a:xfrm flipV="1">
              <a:off x="2239233" y="2712591"/>
              <a:ext cx="0" cy="568386"/>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2242266" y="2610076"/>
              <a:ext cx="1146578" cy="200304"/>
            </a:xfrm>
            <a:prstGeom prst="rect">
              <a:avLst/>
            </a:prstGeom>
            <a:noFill/>
          </p:spPr>
          <p:txBody>
            <a:bodyPr wrap="square" rtlCol="0">
              <a:spAutoFit/>
            </a:bodyPr>
            <a:lstStyle/>
            <a:p>
              <a:r>
                <a:rPr lang="en-US" altLang="zh-TW" sz="1200" dirty="0">
                  <a:solidFill>
                    <a:srgbClr val="0062AC"/>
                  </a:solidFill>
                  <a:latin typeface="+mn-lt"/>
                </a:rPr>
                <a:t>HDMI/SDI IN 1 </a:t>
              </a:r>
              <a:endParaRPr lang="zh-TW" altLang="en-US" sz="1200" dirty="0">
                <a:solidFill>
                  <a:srgbClr val="0062AC"/>
                </a:solidFill>
                <a:latin typeface="+mn-lt"/>
              </a:endParaRPr>
            </a:p>
          </p:txBody>
        </p:sp>
        <p:cxnSp>
          <p:nvCxnSpPr>
            <p:cNvPr id="9" name="直線單箭頭接點 8"/>
            <p:cNvCxnSpPr>
              <a:endCxn id="13" idx="1"/>
            </p:cNvCxnSpPr>
            <p:nvPr/>
          </p:nvCxnSpPr>
          <p:spPr>
            <a:xfrm>
              <a:off x="3040782" y="3599193"/>
              <a:ext cx="0" cy="470806"/>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1071848" y="3959148"/>
              <a:ext cx="1972108" cy="467377"/>
            </a:xfrm>
            <a:prstGeom prst="rect">
              <a:avLst/>
            </a:prstGeom>
            <a:noFill/>
          </p:spPr>
          <p:txBody>
            <a:bodyPr wrap="square" rtlCol="0">
              <a:spAutoFit/>
            </a:bodyPr>
            <a:lstStyle/>
            <a:p>
              <a:pPr algn="r"/>
              <a:r>
                <a:rPr lang="en-US" altLang="zh-TW" sz="1200" dirty="0">
                  <a:solidFill>
                    <a:srgbClr val="0062AC"/>
                  </a:solidFill>
                  <a:latin typeface="+mn-lt"/>
                </a:rPr>
                <a:t>HDMI Pass-Through</a:t>
              </a:r>
              <a:br>
                <a:rPr lang="en-US" altLang="zh-TW" sz="1200" dirty="0">
                  <a:solidFill>
                    <a:srgbClr val="0062AC"/>
                  </a:solidFill>
                  <a:latin typeface="+mn-lt"/>
                </a:rPr>
              </a:br>
              <a:r>
                <a:rPr lang="en-US" altLang="zh-TW" sz="1200" dirty="0">
                  <a:solidFill>
                    <a:srgbClr val="0062AC"/>
                  </a:solidFill>
                  <a:latin typeface="+mn-lt"/>
                </a:rPr>
                <a:t>(Direct Output from </a:t>
              </a:r>
            </a:p>
            <a:p>
              <a:pPr algn="r"/>
              <a:r>
                <a:rPr lang="en-US" altLang="zh-TW" sz="1200" dirty="0">
                  <a:solidFill>
                    <a:srgbClr val="0062AC"/>
                  </a:solidFill>
                  <a:latin typeface="+mn-lt"/>
                </a:rPr>
                <a:t>HDMI IN 1)</a:t>
              </a:r>
              <a:endParaRPr lang="zh-TW" altLang="en-US" sz="1200" dirty="0">
                <a:solidFill>
                  <a:srgbClr val="0062AC"/>
                </a:solidFill>
                <a:latin typeface="+mn-lt"/>
              </a:endParaRPr>
            </a:p>
          </p:txBody>
        </p:sp>
        <p:cxnSp>
          <p:nvCxnSpPr>
            <p:cNvPr id="11" name="直線單箭頭接點 10"/>
            <p:cNvCxnSpPr/>
            <p:nvPr/>
          </p:nvCxnSpPr>
          <p:spPr>
            <a:xfrm>
              <a:off x="4094135" y="3579776"/>
              <a:ext cx="0" cy="49699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4463704" y="3579776"/>
              <a:ext cx="0" cy="49699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040782" y="3969846"/>
              <a:ext cx="1053353" cy="200304"/>
            </a:xfrm>
            <a:prstGeom prst="rect">
              <a:avLst/>
            </a:prstGeom>
            <a:noFill/>
          </p:spPr>
          <p:txBody>
            <a:bodyPr wrap="square" rtlCol="0">
              <a:spAutoFit/>
            </a:bodyPr>
            <a:lstStyle/>
            <a:p>
              <a:pPr algn="r"/>
              <a:r>
                <a:rPr lang="en-US" altLang="zh-TW" sz="1200" dirty="0">
                  <a:solidFill>
                    <a:srgbClr val="0062AC"/>
                  </a:solidFill>
                  <a:latin typeface="+mn-lt"/>
                </a:rPr>
                <a:t>Program Out</a:t>
              </a:r>
              <a:endParaRPr lang="zh-TW" altLang="en-US" sz="1200" dirty="0">
                <a:solidFill>
                  <a:srgbClr val="0062AC"/>
                </a:solidFill>
                <a:latin typeface="+mn-lt"/>
              </a:endParaRPr>
            </a:p>
          </p:txBody>
        </p:sp>
        <p:sp>
          <p:nvSpPr>
            <p:cNvPr id="14" name="文字方塊 13"/>
            <p:cNvSpPr txBox="1"/>
            <p:nvPr/>
          </p:nvSpPr>
          <p:spPr>
            <a:xfrm>
              <a:off x="4463704" y="3964241"/>
              <a:ext cx="1476448" cy="333840"/>
            </a:xfrm>
            <a:prstGeom prst="rect">
              <a:avLst/>
            </a:prstGeom>
            <a:noFill/>
          </p:spPr>
          <p:txBody>
            <a:bodyPr wrap="square" rtlCol="0">
              <a:spAutoFit/>
            </a:bodyPr>
            <a:lstStyle/>
            <a:p>
              <a:r>
                <a:rPr lang="en-US" altLang="zh-TW" sz="1200" dirty="0">
                  <a:solidFill>
                    <a:srgbClr val="0062AC"/>
                  </a:solidFill>
                  <a:latin typeface="+mn-lt"/>
                </a:rPr>
                <a:t>Multi-view Onboard Director Out</a:t>
              </a:r>
              <a:endParaRPr lang="zh-TW" altLang="en-US" sz="1200" dirty="0">
                <a:solidFill>
                  <a:srgbClr val="0062AC"/>
                </a:solidFill>
                <a:latin typeface="+mn-lt"/>
              </a:endParaRPr>
            </a:p>
          </p:txBody>
        </p:sp>
        <p:cxnSp>
          <p:nvCxnSpPr>
            <p:cNvPr id="15" name="直線單箭頭接點 14"/>
            <p:cNvCxnSpPr/>
            <p:nvPr/>
          </p:nvCxnSpPr>
          <p:spPr>
            <a:xfrm flipV="1">
              <a:off x="4829299" y="2387600"/>
              <a:ext cx="0" cy="1186244"/>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5148064" y="2387600"/>
              <a:ext cx="0" cy="1186534"/>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4037212" y="2308355"/>
              <a:ext cx="792088" cy="200304"/>
            </a:xfrm>
            <a:prstGeom prst="rect">
              <a:avLst/>
            </a:prstGeom>
            <a:noFill/>
          </p:spPr>
          <p:txBody>
            <a:bodyPr wrap="square" rtlCol="0">
              <a:spAutoFit/>
            </a:bodyPr>
            <a:lstStyle/>
            <a:p>
              <a:pPr algn="r"/>
              <a:r>
                <a:rPr lang="en-US" altLang="zh-TW" sz="1200" dirty="0">
                  <a:solidFill>
                    <a:srgbClr val="0062AC"/>
                  </a:solidFill>
                  <a:latin typeface="+mn-lt"/>
                </a:rPr>
                <a:t>USB 3.0</a:t>
              </a:r>
              <a:endParaRPr lang="zh-TW" altLang="en-US" sz="1200" dirty="0">
                <a:solidFill>
                  <a:srgbClr val="0062AC"/>
                </a:solidFill>
                <a:latin typeface="+mn-lt"/>
              </a:endParaRPr>
            </a:p>
          </p:txBody>
        </p:sp>
        <p:sp>
          <p:nvSpPr>
            <p:cNvPr id="18" name="文字方塊 17"/>
            <p:cNvSpPr txBox="1"/>
            <p:nvPr/>
          </p:nvSpPr>
          <p:spPr>
            <a:xfrm>
              <a:off x="5148064" y="2294741"/>
              <a:ext cx="792088" cy="200304"/>
            </a:xfrm>
            <a:prstGeom prst="rect">
              <a:avLst/>
            </a:prstGeom>
            <a:noFill/>
          </p:spPr>
          <p:txBody>
            <a:bodyPr wrap="square" rtlCol="0">
              <a:spAutoFit/>
            </a:bodyPr>
            <a:lstStyle/>
            <a:p>
              <a:r>
                <a:rPr lang="en-US" altLang="zh-TW" sz="1200" dirty="0">
                  <a:solidFill>
                    <a:srgbClr val="0062AC"/>
                  </a:solidFill>
                  <a:latin typeface="+mn-lt"/>
                </a:rPr>
                <a:t>Ethernet</a:t>
              </a:r>
              <a:endParaRPr lang="zh-TW" altLang="en-US" sz="1200" dirty="0">
                <a:solidFill>
                  <a:srgbClr val="0062AC"/>
                </a:solidFill>
                <a:latin typeface="+mn-lt"/>
              </a:endParaRPr>
            </a:p>
          </p:txBody>
        </p:sp>
        <p:cxnSp>
          <p:nvCxnSpPr>
            <p:cNvPr id="19" name="直線單箭頭接點 18"/>
            <p:cNvCxnSpPr/>
            <p:nvPr/>
          </p:nvCxnSpPr>
          <p:spPr>
            <a:xfrm flipV="1">
              <a:off x="5815359" y="2854265"/>
              <a:ext cx="0" cy="60920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6504311" y="2851090"/>
              <a:ext cx="0" cy="60920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474129" y="2595984"/>
              <a:ext cx="1419646" cy="200304"/>
            </a:xfrm>
            <a:prstGeom prst="rect">
              <a:avLst/>
            </a:prstGeom>
            <a:noFill/>
          </p:spPr>
          <p:txBody>
            <a:bodyPr wrap="square" rtlCol="0">
              <a:spAutoFit/>
            </a:bodyPr>
            <a:lstStyle/>
            <a:p>
              <a:pPr algn="ctr"/>
              <a:r>
                <a:rPr lang="en-US" altLang="zh-TW" sz="1200" dirty="0">
                  <a:solidFill>
                    <a:srgbClr val="0062AC"/>
                  </a:solidFill>
                  <a:latin typeface="+mn-lt"/>
                </a:rPr>
                <a:t>XLR Balanced Audio</a:t>
              </a:r>
              <a:endParaRPr lang="zh-TW" altLang="en-US" sz="1200" dirty="0">
                <a:solidFill>
                  <a:srgbClr val="0062AC"/>
                </a:solidFill>
                <a:latin typeface="+mn-lt"/>
              </a:endParaRPr>
            </a:p>
          </p:txBody>
        </p:sp>
        <p:cxnSp>
          <p:nvCxnSpPr>
            <p:cNvPr id="22" name="直線單箭頭接點 21"/>
            <p:cNvCxnSpPr/>
            <p:nvPr/>
          </p:nvCxnSpPr>
          <p:spPr>
            <a:xfrm>
              <a:off x="7020272" y="3569773"/>
              <a:ext cx="0" cy="49699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7016294" y="3964241"/>
              <a:ext cx="1476448" cy="200304"/>
            </a:xfrm>
            <a:prstGeom prst="rect">
              <a:avLst/>
            </a:prstGeom>
            <a:noFill/>
          </p:spPr>
          <p:txBody>
            <a:bodyPr wrap="square" rtlCol="0">
              <a:spAutoFit/>
            </a:bodyPr>
            <a:lstStyle/>
            <a:p>
              <a:r>
                <a:rPr lang="en-US" altLang="zh-TW" sz="1200" dirty="0">
                  <a:solidFill>
                    <a:srgbClr val="0062AC"/>
                  </a:solidFill>
                  <a:latin typeface="+mn-lt"/>
                </a:rPr>
                <a:t>Line In &amp; Line Out</a:t>
              </a:r>
              <a:endParaRPr lang="zh-TW" altLang="en-US" sz="1200" dirty="0">
                <a:solidFill>
                  <a:srgbClr val="0062AC"/>
                </a:solidFill>
                <a:latin typeface="+mn-lt"/>
              </a:endParaRPr>
            </a:p>
          </p:txBody>
        </p:sp>
        <p:cxnSp>
          <p:nvCxnSpPr>
            <p:cNvPr id="24" name="直線單箭頭接點 23"/>
            <p:cNvCxnSpPr/>
            <p:nvPr/>
          </p:nvCxnSpPr>
          <p:spPr>
            <a:xfrm flipV="1">
              <a:off x="3383091" y="2712589"/>
              <a:ext cx="0" cy="568386"/>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3388843" y="2618108"/>
              <a:ext cx="1146578" cy="200304"/>
            </a:xfrm>
            <a:prstGeom prst="rect">
              <a:avLst/>
            </a:prstGeom>
            <a:noFill/>
          </p:spPr>
          <p:txBody>
            <a:bodyPr wrap="square" rtlCol="0">
              <a:spAutoFit/>
            </a:bodyPr>
            <a:lstStyle/>
            <a:p>
              <a:r>
                <a:rPr lang="en-US" altLang="zh-TW" sz="1200" dirty="0">
                  <a:solidFill>
                    <a:srgbClr val="0062AC"/>
                  </a:solidFill>
                  <a:latin typeface="+mn-lt"/>
                </a:rPr>
                <a:t>HDMI/SDI IN 2 </a:t>
              </a:r>
              <a:endParaRPr lang="zh-TW" altLang="en-US" sz="1200" dirty="0">
                <a:solidFill>
                  <a:srgbClr val="0062AC"/>
                </a:solidFill>
                <a:latin typeface="+mn-lt"/>
              </a:endParaRPr>
            </a:p>
          </p:txBody>
        </p:sp>
      </p:grpSp>
      <p:sp>
        <p:nvSpPr>
          <p:cNvPr id="26" name="文字方塊 25"/>
          <p:cNvSpPr txBox="1"/>
          <p:nvPr/>
        </p:nvSpPr>
        <p:spPr>
          <a:xfrm>
            <a:off x="387275" y="303033"/>
            <a:ext cx="4472699" cy="1077218"/>
          </a:xfrm>
          <a:prstGeom prst="rect">
            <a:avLst/>
          </a:prstGeom>
          <a:noFill/>
        </p:spPr>
        <p:txBody>
          <a:bodyPr wrap="none" rtlCol="0">
            <a:spAutoFit/>
          </a:bodyPr>
          <a:lstStyle/>
          <a:p>
            <a:r>
              <a:rPr lang="en-US" sz="2000" b="1" dirty="0">
                <a:solidFill>
                  <a:srgbClr val="00B0F0"/>
                </a:solidFill>
              </a:rPr>
              <a:t>Product I/O</a:t>
            </a:r>
          </a:p>
          <a:p>
            <a:r>
              <a:rPr lang="en-US" sz="4400" b="1" dirty="0">
                <a:solidFill>
                  <a:srgbClr val="002060"/>
                </a:solidFill>
              </a:rPr>
              <a:t>LC100N Back View</a:t>
            </a:r>
          </a:p>
        </p:txBody>
      </p:sp>
    </p:spTree>
    <p:extLst>
      <p:ext uri="{BB962C8B-B14F-4D97-AF65-F5344CB8AC3E}">
        <p14:creationId xmlns:p14="http://schemas.microsoft.com/office/powerpoint/2010/main" val="76163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手繪多邊形 11"/>
          <p:cNvSpPr/>
          <p:nvPr/>
        </p:nvSpPr>
        <p:spPr>
          <a:xfrm>
            <a:off x="2" y="0"/>
            <a:ext cx="4158987" cy="5143500"/>
          </a:xfrm>
          <a:custGeom>
            <a:avLst/>
            <a:gdLst>
              <a:gd name="connsiteX0" fmla="*/ 0 w 4158987"/>
              <a:gd name="connsiteY0" fmla="*/ 0 h 5143500"/>
              <a:gd name="connsiteX1" fmla="*/ 3762790 w 4158987"/>
              <a:gd name="connsiteY1" fmla="*/ 0 h 5143500"/>
              <a:gd name="connsiteX2" fmla="*/ 3789466 w 4158987"/>
              <a:gd name="connsiteY2" fmla="*/ 69700 h 5143500"/>
              <a:gd name="connsiteX3" fmla="*/ 4158987 w 4158987"/>
              <a:gd name="connsiteY3" fmla="*/ 2386160 h 5143500"/>
              <a:gd name="connsiteX4" fmla="*/ 3636111 w 4158987"/>
              <a:gd name="connsiteY4" fmla="*/ 5103309 h 5143500"/>
              <a:gd name="connsiteX5" fmla="*/ 3617177 w 4158987"/>
              <a:gd name="connsiteY5" fmla="*/ 5143500 h 5143500"/>
              <a:gd name="connsiteX6" fmla="*/ 0 w 415898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8987" h="5143500">
                <a:moveTo>
                  <a:pt x="0" y="0"/>
                </a:moveTo>
                <a:lnTo>
                  <a:pt x="3762790" y="0"/>
                </a:lnTo>
                <a:lnTo>
                  <a:pt x="3789466" y="69700"/>
                </a:lnTo>
                <a:cubicBezTo>
                  <a:pt x="4025126" y="758299"/>
                  <a:pt x="4158987" y="1547416"/>
                  <a:pt x="4158987" y="2386160"/>
                </a:cubicBezTo>
                <a:cubicBezTo>
                  <a:pt x="4158987" y="3392653"/>
                  <a:pt x="3966228" y="4327683"/>
                  <a:pt x="3636111" y="5103309"/>
                </a:cubicBezTo>
                <a:lnTo>
                  <a:pt x="3617177" y="5143500"/>
                </a:lnTo>
                <a:lnTo>
                  <a:pt x="0" y="5143500"/>
                </a:lnTo>
                <a:close/>
              </a:path>
            </a:pathLst>
          </a:custGeom>
          <a:gradFill>
            <a:gsLst>
              <a:gs pos="100000">
                <a:srgbClr val="02B1D4"/>
              </a:gs>
              <a:gs pos="62000">
                <a:srgbClr val="0083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1" name="圓角矩形 20"/>
          <p:cNvSpPr/>
          <p:nvPr/>
        </p:nvSpPr>
        <p:spPr>
          <a:xfrm>
            <a:off x="5220072" y="1834143"/>
            <a:ext cx="3024336" cy="5423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indent="-285743">
              <a:buClr>
                <a:srgbClr val="0083CD"/>
              </a:buClr>
              <a:buSzPct val="50000"/>
              <a:buFont typeface="Wingdings" panose="05000000000000000000" pitchFamily="2" charset="2"/>
              <a:buChar char="n"/>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2" name="圓角矩形 21"/>
          <p:cNvSpPr/>
          <p:nvPr/>
        </p:nvSpPr>
        <p:spPr>
          <a:xfrm>
            <a:off x="4251658" y="673678"/>
            <a:ext cx="4968552" cy="4040212"/>
          </a:xfrm>
          <a:prstGeom prst="roundRect">
            <a:avLst>
              <a:gd name="adj" fmla="val 95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0000" indent="-270000">
              <a:lnSpc>
                <a:spcPct val="150000"/>
              </a:lnSpc>
              <a:buClr>
                <a:srgbClr val="0083CD"/>
              </a:buClr>
              <a:buSzPct val="50000"/>
              <a:buFont typeface="Wingdings" panose="05000000000000000000" pitchFamily="2" charset="2"/>
              <a:buChar char="n"/>
            </a:pPr>
            <a:r>
              <a:rPr lang="en-US" altLang="zh-TW" dirty="0">
                <a:solidFill>
                  <a:schemeClr val="tx1">
                    <a:lumMod val="75000"/>
                    <a:lumOff val="25000"/>
                  </a:schemeClr>
                </a:solidFill>
                <a:latin typeface="Calibri" panose="020F0502020204030204" pitchFamily="34" charset="0"/>
                <a:cs typeface="Calibri" panose="020F0502020204030204" pitchFamily="34" charset="0"/>
              </a:rPr>
              <a:t>2-Channel AV Source Processing</a:t>
            </a:r>
            <a:endParaRPr lang="zh-TW" altLang="zh-TW" dirty="0">
              <a:solidFill>
                <a:schemeClr val="tx1">
                  <a:lumMod val="75000"/>
                  <a:lumOff val="25000"/>
                </a:schemeClr>
              </a:solidFill>
              <a:latin typeface="Calibri" panose="020F0502020204030204" pitchFamily="34" charset="0"/>
              <a:cs typeface="Calibri" panose="020F0502020204030204" pitchFamily="34" charset="0"/>
            </a:endParaRPr>
          </a:p>
          <a:p>
            <a:pPr marL="270000" indent="-270000">
              <a:lnSpc>
                <a:spcPct val="150000"/>
              </a:lnSpc>
              <a:buClr>
                <a:srgbClr val="0083CD"/>
              </a:buClr>
              <a:buSzPct val="50000"/>
              <a:buFont typeface="Wingdings" panose="05000000000000000000" pitchFamily="2" charset="2"/>
              <a:buChar char="n"/>
            </a:pPr>
            <a:r>
              <a:rPr lang="en-US" altLang="zh-TW" dirty="0">
                <a:solidFill>
                  <a:schemeClr val="tx1">
                    <a:lumMod val="75000"/>
                    <a:lumOff val="25000"/>
                  </a:schemeClr>
                </a:solidFill>
                <a:latin typeface="Calibri" panose="020F0502020204030204" pitchFamily="34" charset="0"/>
                <a:cs typeface="Calibri" panose="020F0502020204030204" pitchFamily="34" charset="0"/>
              </a:rPr>
              <a:t>Simultaneous Recording and Streaming</a:t>
            </a:r>
            <a:endParaRPr lang="zh-TW" altLang="zh-TW" dirty="0">
              <a:solidFill>
                <a:schemeClr val="tx1">
                  <a:lumMod val="75000"/>
                  <a:lumOff val="25000"/>
                </a:schemeClr>
              </a:solidFill>
              <a:latin typeface="Calibri" panose="020F0502020204030204" pitchFamily="34" charset="0"/>
              <a:cs typeface="Calibri" panose="020F0502020204030204" pitchFamily="34" charset="0"/>
            </a:endParaRPr>
          </a:p>
          <a:p>
            <a:pPr marL="270000" indent="-270000">
              <a:lnSpc>
                <a:spcPct val="150000"/>
              </a:lnSpc>
              <a:buClr>
                <a:srgbClr val="0083CD"/>
              </a:buClr>
              <a:buSzPct val="50000"/>
              <a:buFont typeface="Wingdings" panose="05000000000000000000" pitchFamily="2" charset="2"/>
              <a:buChar char="n"/>
            </a:pPr>
            <a:r>
              <a:rPr lang="en-US" altLang="zh-TW" dirty="0">
                <a:solidFill>
                  <a:schemeClr val="tx1">
                    <a:lumMod val="75000"/>
                    <a:lumOff val="25000"/>
                  </a:schemeClr>
                </a:solidFill>
                <a:latin typeface="Calibri" panose="020F0502020204030204" pitchFamily="34" charset="0"/>
                <a:cs typeface="Calibri" panose="020F0502020204030204" pitchFamily="34" charset="0"/>
              </a:rPr>
              <a:t>NDI®|HX,</a:t>
            </a:r>
            <a:r>
              <a:rPr lang="zh-TW" altLang="en-US" dirty="0">
                <a:solidFill>
                  <a:schemeClr val="tx1">
                    <a:lumMod val="75000"/>
                    <a:lumOff val="25000"/>
                  </a:schemeClr>
                </a:solidFill>
                <a:latin typeface="Calibri" panose="020F0502020204030204" pitchFamily="34" charset="0"/>
                <a:cs typeface="Calibri" panose="020F0502020204030204" pitchFamily="34" charset="0"/>
              </a:rPr>
              <a:t> </a:t>
            </a:r>
            <a:r>
              <a:rPr lang="en-US" altLang="zh-TW" dirty="0">
                <a:solidFill>
                  <a:schemeClr val="tx1">
                    <a:lumMod val="75000"/>
                    <a:lumOff val="25000"/>
                  </a:schemeClr>
                </a:solidFill>
                <a:latin typeface="Calibri" panose="020F0502020204030204" pitchFamily="34" charset="0"/>
                <a:cs typeface="Calibri" panose="020F0502020204030204" pitchFamily="34" charset="0"/>
              </a:rPr>
              <a:t>HDMI, SDI, RTSP, USB source inputs</a:t>
            </a:r>
            <a:endParaRPr lang="zh-TW" altLang="zh-TW" dirty="0">
              <a:solidFill>
                <a:schemeClr val="tx1">
                  <a:lumMod val="75000"/>
                  <a:lumOff val="25000"/>
                </a:schemeClr>
              </a:solidFill>
              <a:latin typeface="Calibri" panose="020F0502020204030204" pitchFamily="34" charset="0"/>
              <a:cs typeface="Calibri" panose="020F0502020204030204" pitchFamily="34" charset="0"/>
            </a:endParaRPr>
          </a:p>
          <a:p>
            <a:pPr marL="270000" indent="-270000">
              <a:lnSpc>
                <a:spcPct val="150000"/>
              </a:lnSpc>
              <a:buClr>
                <a:srgbClr val="0083CD"/>
              </a:buClr>
              <a:buSzPct val="50000"/>
              <a:buFont typeface="Wingdings" panose="05000000000000000000" pitchFamily="2" charset="2"/>
              <a:buChar char="n"/>
            </a:pPr>
            <a:r>
              <a:rPr lang="en-US" altLang="zh-TW" dirty="0">
                <a:solidFill>
                  <a:schemeClr val="tx1">
                    <a:lumMod val="75000"/>
                    <a:lumOff val="25000"/>
                  </a:schemeClr>
                </a:solidFill>
                <a:latin typeface="Calibri" panose="020F0502020204030204" pitchFamily="34" charset="0"/>
                <a:cs typeface="Calibri" panose="020F0502020204030204" pitchFamily="34" charset="0"/>
              </a:rPr>
              <a:t>XLR with Phantom power </a:t>
            </a:r>
          </a:p>
          <a:p>
            <a:pPr marL="270000" indent="-270000">
              <a:lnSpc>
                <a:spcPct val="150000"/>
              </a:lnSpc>
              <a:buClr>
                <a:srgbClr val="0083CD"/>
              </a:buClr>
              <a:buSzPct val="50000"/>
              <a:buFont typeface="Wingdings" panose="05000000000000000000" pitchFamily="2" charset="2"/>
              <a:buChar char="n"/>
            </a:pPr>
            <a:r>
              <a:rPr lang="en-US" altLang="zh-TW" dirty="0">
                <a:solidFill>
                  <a:schemeClr val="tx1">
                    <a:lumMod val="75000"/>
                    <a:lumOff val="25000"/>
                  </a:schemeClr>
                </a:solidFill>
                <a:latin typeface="Calibri" panose="020F0502020204030204" pitchFamily="34" charset="0"/>
                <a:cs typeface="Calibri" panose="020F0502020204030204" pitchFamily="34" charset="0"/>
              </a:rPr>
              <a:t>Built-in 2TB HDD storage</a:t>
            </a:r>
          </a:p>
          <a:p>
            <a:pPr marL="270000" indent="-270000">
              <a:lnSpc>
                <a:spcPct val="150000"/>
              </a:lnSpc>
              <a:buClr>
                <a:srgbClr val="0083CD"/>
              </a:buClr>
              <a:buSzPct val="50000"/>
              <a:buFont typeface="Wingdings" panose="05000000000000000000" pitchFamily="2" charset="2"/>
              <a:buChar char="n"/>
            </a:pPr>
            <a:r>
              <a:rPr lang="en-US" altLang="zh-TW" dirty="0">
                <a:solidFill>
                  <a:srgbClr val="4C4D4F"/>
                </a:solidFill>
                <a:effectLst/>
                <a:latin typeface="Calibri" panose="020F0502020204030204" pitchFamily="34" charset="0"/>
                <a:ea typeface="Calibri" panose="020F0502020204030204" pitchFamily="34" charset="0"/>
              </a:rPr>
              <a:t>Support NAS and FTP storage</a:t>
            </a:r>
            <a:endParaRPr lang="zh-TW" altLang="zh-TW"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文字方塊 6">
            <a:extLst>
              <a:ext uri="{FF2B5EF4-FFF2-40B4-BE49-F238E27FC236}">
                <a16:creationId xmlns:a16="http://schemas.microsoft.com/office/drawing/2014/main" id="{1F9637DC-8B17-464E-A9B4-C4DD469B3E8A}"/>
              </a:ext>
            </a:extLst>
          </p:cNvPr>
          <p:cNvSpPr txBox="1"/>
          <p:nvPr/>
        </p:nvSpPr>
        <p:spPr>
          <a:xfrm>
            <a:off x="409212" y="303033"/>
            <a:ext cx="3167790" cy="769441"/>
          </a:xfrm>
          <a:prstGeom prst="rect">
            <a:avLst/>
          </a:prstGeom>
          <a:noFill/>
        </p:spPr>
        <p:txBody>
          <a:bodyPr wrap="none" rtlCol="0">
            <a:spAutoFit/>
          </a:bodyPr>
          <a:lstStyle/>
          <a:p>
            <a:r>
              <a:rPr lang="en-US" altLang="zh-TW" sz="4400" b="1" dirty="0">
                <a:solidFill>
                  <a:schemeClr val="bg1"/>
                </a:solidFill>
                <a:ea typeface="微軟正黑體" panose="020B0604030504040204" pitchFamily="34" charset="-120"/>
                <a:cs typeface="Calibri" panose="020F0502020204030204" pitchFamily="34" charset="0"/>
              </a:rPr>
              <a:t>Key Features</a:t>
            </a:r>
          </a:p>
        </p:txBody>
      </p:sp>
      <p:pic>
        <p:nvPicPr>
          <p:cNvPr id="8" name="圖片 7">
            <a:extLst>
              <a:ext uri="{FF2B5EF4-FFF2-40B4-BE49-F238E27FC236}">
                <a16:creationId xmlns:a16="http://schemas.microsoft.com/office/drawing/2014/main" id="{7A267BEA-B878-4416-9C23-9FB76488A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95" y="1343784"/>
            <a:ext cx="3600000" cy="2700000"/>
          </a:xfrm>
          <a:prstGeom prst="rect">
            <a:avLst/>
          </a:prstGeom>
        </p:spPr>
      </p:pic>
    </p:spTree>
    <p:extLst>
      <p:ext uri="{BB962C8B-B14F-4D97-AF65-F5344CB8AC3E}">
        <p14:creationId xmlns:p14="http://schemas.microsoft.com/office/powerpoint/2010/main" val="3001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0CC23AFD-66BB-4099-9754-12227E259C14}"/>
              </a:ext>
            </a:extLst>
          </p:cNvPr>
          <p:cNvGrpSpPr/>
          <p:nvPr/>
        </p:nvGrpSpPr>
        <p:grpSpPr>
          <a:xfrm>
            <a:off x="6311619" y="3322800"/>
            <a:ext cx="2608675" cy="1539919"/>
            <a:chOff x="6544532" y="3256784"/>
            <a:chExt cx="2608675" cy="1539919"/>
          </a:xfrm>
        </p:grpSpPr>
        <p:sp>
          <p:nvSpPr>
            <p:cNvPr id="21" name="矩形 20"/>
            <p:cNvSpPr/>
            <p:nvPr/>
          </p:nvSpPr>
          <p:spPr>
            <a:xfrm>
              <a:off x="6577420" y="3256784"/>
              <a:ext cx="2575787" cy="615681"/>
            </a:xfrm>
            <a:prstGeom prst="rect">
              <a:avLst/>
            </a:prstGeom>
          </p:spPr>
          <p:txBody>
            <a:bodyPr wrap="square">
              <a:spAutoFit/>
            </a:bodyPr>
            <a:lstStyle/>
            <a:p>
              <a:pPr>
                <a:lnSpc>
                  <a:spcPts val="2000"/>
                </a:lnSpc>
              </a:pPr>
              <a:r>
                <a:rPr lang="en-US" altLang="zh-TW" sz="2200" b="1" dirty="0">
                  <a:cs typeface="Calibri" panose="020F0502020204030204" pitchFamily="34" charset="0"/>
                </a:rPr>
                <a:t>Live Pre-defined Scenes for Switching</a:t>
              </a:r>
            </a:p>
          </p:txBody>
        </p:sp>
        <p:cxnSp>
          <p:nvCxnSpPr>
            <p:cNvPr id="22" name="直線接點 21"/>
            <p:cNvCxnSpPr/>
            <p:nvPr/>
          </p:nvCxnSpPr>
          <p:spPr>
            <a:xfrm>
              <a:off x="6544532" y="3267584"/>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544532" y="3857984"/>
              <a:ext cx="2512437" cy="938719"/>
            </a:xfrm>
            <a:prstGeom prst="rect">
              <a:avLst/>
            </a:prstGeom>
          </p:spPr>
          <p:txBody>
            <a:bodyPr wrap="square">
              <a:spAutoFit/>
            </a:bodyPr>
            <a:lstStyle/>
            <a:p>
              <a:r>
                <a:rPr lang="en-US" altLang="zh-TW" sz="1100" dirty="0">
                  <a:solidFill>
                    <a:schemeClr val="tx1">
                      <a:lumMod val="65000"/>
                      <a:lumOff val="35000"/>
                    </a:schemeClr>
                  </a:solidFill>
                  <a:cs typeface="Calibri" panose="020F0502020204030204" pitchFamily="34" charset="0"/>
                </a:rPr>
                <a:t>Build layout scenes that help you communicate, such as split screen video, picture-in-picture, title/logo overlays, and background images. Activate and change layouts with the click of a mouse.</a:t>
              </a:r>
            </a:p>
          </p:txBody>
        </p:sp>
      </p:grpSp>
      <p:grpSp>
        <p:nvGrpSpPr>
          <p:cNvPr id="10" name="群組 9">
            <a:extLst>
              <a:ext uri="{FF2B5EF4-FFF2-40B4-BE49-F238E27FC236}">
                <a16:creationId xmlns:a16="http://schemas.microsoft.com/office/drawing/2014/main" id="{73680033-EFEE-4A5D-A8CC-B0F43ED16C68}"/>
              </a:ext>
            </a:extLst>
          </p:cNvPr>
          <p:cNvGrpSpPr/>
          <p:nvPr/>
        </p:nvGrpSpPr>
        <p:grpSpPr>
          <a:xfrm>
            <a:off x="3330970" y="3322800"/>
            <a:ext cx="2608675" cy="1709196"/>
            <a:chOff x="3439892" y="3309206"/>
            <a:chExt cx="2608675" cy="1709196"/>
          </a:xfrm>
        </p:grpSpPr>
        <p:sp>
          <p:nvSpPr>
            <p:cNvPr id="25" name="矩形 24"/>
            <p:cNvSpPr/>
            <p:nvPr/>
          </p:nvSpPr>
          <p:spPr>
            <a:xfrm>
              <a:off x="3472780" y="3309206"/>
              <a:ext cx="2575787" cy="615681"/>
            </a:xfrm>
            <a:prstGeom prst="rect">
              <a:avLst/>
            </a:prstGeom>
          </p:spPr>
          <p:txBody>
            <a:bodyPr wrap="square">
              <a:spAutoFit/>
            </a:bodyPr>
            <a:lstStyle/>
            <a:p>
              <a:pPr>
                <a:lnSpc>
                  <a:spcPts val="2000"/>
                </a:lnSpc>
              </a:pPr>
              <a:r>
                <a:rPr lang="en-US" altLang="zh-TW" sz="2200" b="1" dirty="0">
                  <a:cs typeface="Calibri" panose="020F0502020204030204" pitchFamily="34" charset="0"/>
                </a:rPr>
                <a:t>Onboard GUI Director</a:t>
              </a:r>
            </a:p>
          </p:txBody>
        </p:sp>
        <p:sp>
          <p:nvSpPr>
            <p:cNvPr id="26" name="矩形 25"/>
            <p:cNvSpPr/>
            <p:nvPr/>
          </p:nvSpPr>
          <p:spPr>
            <a:xfrm>
              <a:off x="3504454" y="3910406"/>
              <a:ext cx="2512437" cy="1107996"/>
            </a:xfrm>
            <a:prstGeom prst="rect">
              <a:avLst/>
            </a:prstGeom>
          </p:spPr>
          <p:txBody>
            <a:bodyPr wrap="square">
              <a:spAutoFit/>
            </a:bodyPr>
            <a:lstStyle/>
            <a:p>
              <a:r>
                <a:rPr lang="en-US" altLang="zh-TW" sz="1100" dirty="0">
                  <a:solidFill>
                    <a:schemeClr val="tx1">
                      <a:lumMod val="65000"/>
                      <a:lumOff val="35000"/>
                    </a:schemeClr>
                  </a:solidFill>
                  <a:cs typeface="Calibri" panose="020F0502020204030204" pitchFamily="34" charset="0"/>
                </a:rPr>
                <a:t>Live control is incorporated into the device. Connect an HDMI screen to the LC100N to access the intuitive GUI. Plugging in a mouse and keyboard turns the device into a live production switcher.</a:t>
              </a:r>
            </a:p>
          </p:txBody>
        </p:sp>
        <p:cxnSp>
          <p:nvCxnSpPr>
            <p:cNvPr id="27" name="直線接點 26"/>
            <p:cNvCxnSpPr/>
            <p:nvPr/>
          </p:nvCxnSpPr>
          <p:spPr>
            <a:xfrm>
              <a:off x="3439892" y="3318152"/>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grpSp>
        <p:nvGrpSpPr>
          <p:cNvPr id="16" name="群組 15"/>
          <p:cNvGrpSpPr/>
          <p:nvPr/>
        </p:nvGrpSpPr>
        <p:grpSpPr>
          <a:xfrm>
            <a:off x="350321" y="3323736"/>
            <a:ext cx="2608675" cy="1709146"/>
            <a:chOff x="605760" y="2767080"/>
            <a:chExt cx="2608675" cy="1709146"/>
          </a:xfrm>
        </p:grpSpPr>
        <p:sp>
          <p:nvSpPr>
            <p:cNvPr id="17" name="矩形 16"/>
            <p:cNvSpPr/>
            <p:nvPr/>
          </p:nvSpPr>
          <p:spPr>
            <a:xfrm>
              <a:off x="638648" y="2767080"/>
              <a:ext cx="2575787" cy="359201"/>
            </a:xfrm>
            <a:prstGeom prst="rect">
              <a:avLst/>
            </a:prstGeom>
          </p:spPr>
          <p:txBody>
            <a:bodyPr wrap="square">
              <a:spAutoFit/>
            </a:bodyPr>
            <a:lstStyle/>
            <a:p>
              <a:pPr>
                <a:lnSpc>
                  <a:spcPts val="2000"/>
                </a:lnSpc>
              </a:pPr>
              <a:r>
                <a:rPr lang="en-US" altLang="zh-TW" sz="2200" b="1" dirty="0">
                  <a:cs typeface="Calibri" panose="020F0502020204030204" pitchFamily="34" charset="0"/>
                </a:rPr>
                <a:t>NDI®|HX Support</a:t>
              </a:r>
            </a:p>
          </p:txBody>
        </p:sp>
        <p:sp>
          <p:nvSpPr>
            <p:cNvPr id="18" name="矩形 17"/>
            <p:cNvSpPr/>
            <p:nvPr/>
          </p:nvSpPr>
          <p:spPr>
            <a:xfrm>
              <a:off x="638648" y="3368230"/>
              <a:ext cx="2512437" cy="1107996"/>
            </a:xfrm>
            <a:prstGeom prst="rect">
              <a:avLst/>
            </a:prstGeom>
          </p:spPr>
          <p:txBody>
            <a:bodyPr wrap="square">
              <a:spAutoFit/>
            </a:bodyPr>
            <a:lstStyle/>
            <a:p>
              <a:r>
                <a:rPr lang="en-US" altLang="zh-TW" sz="1100" b="0" i="0" u="none" strike="noStrike" baseline="0" dirty="0">
                  <a:solidFill>
                    <a:schemeClr val="tx1">
                      <a:lumMod val="65000"/>
                      <a:lumOff val="35000"/>
                    </a:schemeClr>
                  </a:solidFill>
                  <a:cs typeface="Calibri" panose="020F0502020204030204" pitchFamily="34" charset="0"/>
                </a:rPr>
                <a:t>LC100N can receive multiple 1080p NDI®|HX streams, enabling plug and play network production. The device can also convert HDMI, SDI and USB sources to NDI|HX, allowing the unit to be used as an IP encoder.</a:t>
              </a:r>
              <a:endParaRPr lang="en-US" altLang="zh-TW" sz="1100" dirty="0">
                <a:solidFill>
                  <a:schemeClr val="tx1">
                    <a:lumMod val="65000"/>
                    <a:lumOff val="35000"/>
                  </a:schemeClr>
                </a:solidFill>
                <a:cs typeface="Calibri" panose="020F0502020204030204" pitchFamily="34" charset="0"/>
              </a:endParaRPr>
            </a:p>
          </p:txBody>
        </p:sp>
        <p:cxnSp>
          <p:nvCxnSpPr>
            <p:cNvPr id="19" name="直線接點 18"/>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sp>
        <p:nvSpPr>
          <p:cNvPr id="24" name="矩形 23">
            <a:extLst>
              <a:ext uri="{FF2B5EF4-FFF2-40B4-BE49-F238E27FC236}">
                <a16:creationId xmlns:a16="http://schemas.microsoft.com/office/drawing/2014/main" id="{AE7AEA92-C42C-4752-AEE3-BCC9DC93ED3B}"/>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8" name="文字方塊 27">
            <a:extLst>
              <a:ext uri="{FF2B5EF4-FFF2-40B4-BE49-F238E27FC236}">
                <a16:creationId xmlns:a16="http://schemas.microsoft.com/office/drawing/2014/main" id="{3C8B8788-697F-4186-91CC-61A4DAFC7C37}"/>
              </a:ext>
            </a:extLst>
          </p:cNvPr>
          <p:cNvSpPr txBox="1"/>
          <p:nvPr/>
        </p:nvSpPr>
        <p:spPr>
          <a:xfrm>
            <a:off x="251521" y="87357"/>
            <a:ext cx="5472181" cy="600164"/>
          </a:xfrm>
          <a:prstGeom prst="rect">
            <a:avLst/>
          </a:prstGeom>
          <a:noFill/>
        </p:spPr>
        <p:txBody>
          <a:bodyPr wrap="square" rtlCol="0">
            <a:spAutoFit/>
          </a:bodyPr>
          <a:lstStyle/>
          <a:p>
            <a:pPr defTabSz="914378">
              <a:spcBef>
                <a:spcPct val="20000"/>
              </a:spcBef>
            </a:pPr>
            <a:r>
              <a:rPr lang="en-US" altLang="zh-TW" sz="3300" b="1" dirty="0">
                <a:solidFill>
                  <a:schemeClr val="bg1"/>
                </a:solidFill>
                <a:ea typeface="微軟正黑體" panose="020B0604030504040204" pitchFamily="34" charset="-120"/>
                <a:cs typeface="Calibri" panose="020F0502020204030204" pitchFamily="34" charset="0"/>
              </a:rPr>
              <a:t>Selling Point</a:t>
            </a:r>
          </a:p>
        </p:txBody>
      </p:sp>
      <p:pic>
        <p:nvPicPr>
          <p:cNvPr id="15" name="圖片 14">
            <a:extLst>
              <a:ext uri="{FF2B5EF4-FFF2-40B4-BE49-F238E27FC236}">
                <a16:creationId xmlns:a16="http://schemas.microsoft.com/office/drawing/2014/main" id="{0233BABB-7434-46F1-A140-1AE79DED1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400" y="1150044"/>
            <a:ext cx="2400000" cy="1800000"/>
          </a:xfrm>
          <a:prstGeom prst="rect">
            <a:avLst/>
          </a:prstGeom>
        </p:spPr>
      </p:pic>
      <p:pic>
        <p:nvPicPr>
          <p:cNvPr id="3" name="圖片 2">
            <a:extLst>
              <a:ext uri="{FF2B5EF4-FFF2-40B4-BE49-F238E27FC236}">
                <a16:creationId xmlns:a16="http://schemas.microsoft.com/office/drawing/2014/main" id="{DF70AABF-8999-4C1B-8A1D-B4BB71AB3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102" y="1150044"/>
            <a:ext cx="2400000" cy="1800000"/>
          </a:xfrm>
          <a:prstGeom prst="rect">
            <a:avLst/>
          </a:prstGeom>
        </p:spPr>
      </p:pic>
      <p:pic>
        <p:nvPicPr>
          <p:cNvPr id="5" name="圖片 4">
            <a:extLst>
              <a:ext uri="{FF2B5EF4-FFF2-40B4-BE49-F238E27FC236}">
                <a16:creationId xmlns:a16="http://schemas.microsoft.com/office/drawing/2014/main" id="{DFE0BCD2-649F-4FA8-9780-7BC6A1BECC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750" y="1150044"/>
            <a:ext cx="2400000" cy="1800000"/>
          </a:xfrm>
          <a:prstGeom prst="rect">
            <a:avLst/>
          </a:prstGeom>
        </p:spPr>
      </p:pic>
    </p:spTree>
    <p:extLst>
      <p:ext uri="{BB962C8B-B14F-4D97-AF65-F5344CB8AC3E}">
        <p14:creationId xmlns:p14="http://schemas.microsoft.com/office/powerpoint/2010/main" val="378830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E7AEA92-C42C-4752-AEE3-BCC9DC93ED3B}"/>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18" name="文字方塊 17">
            <a:extLst>
              <a:ext uri="{FF2B5EF4-FFF2-40B4-BE49-F238E27FC236}">
                <a16:creationId xmlns:a16="http://schemas.microsoft.com/office/drawing/2014/main" id="{3C8B8788-697F-4186-91CC-61A4DAFC7C37}"/>
              </a:ext>
            </a:extLst>
          </p:cNvPr>
          <p:cNvSpPr txBox="1"/>
          <p:nvPr/>
        </p:nvSpPr>
        <p:spPr>
          <a:xfrm>
            <a:off x="251521" y="87357"/>
            <a:ext cx="5472181" cy="600164"/>
          </a:xfrm>
          <a:prstGeom prst="rect">
            <a:avLst/>
          </a:prstGeom>
          <a:noFill/>
        </p:spPr>
        <p:txBody>
          <a:bodyPr wrap="square" rtlCol="0">
            <a:spAutoFit/>
          </a:bodyPr>
          <a:lstStyle/>
          <a:p>
            <a:pPr defTabSz="914378">
              <a:spcBef>
                <a:spcPct val="20000"/>
              </a:spcBef>
            </a:pPr>
            <a:r>
              <a:rPr lang="en-US" altLang="zh-TW" sz="3300" b="1" dirty="0">
                <a:solidFill>
                  <a:schemeClr val="bg1"/>
                </a:solidFill>
                <a:ea typeface="微軟正黑體" panose="020B0604030504040204" pitchFamily="34" charset="-120"/>
                <a:cs typeface="Calibri" panose="020F0502020204030204" pitchFamily="34" charset="0"/>
              </a:rPr>
              <a:t>Selling Point</a:t>
            </a:r>
          </a:p>
        </p:txBody>
      </p:sp>
      <p:grpSp>
        <p:nvGrpSpPr>
          <p:cNvPr id="19" name="群組 18">
            <a:extLst>
              <a:ext uri="{FF2B5EF4-FFF2-40B4-BE49-F238E27FC236}">
                <a16:creationId xmlns:a16="http://schemas.microsoft.com/office/drawing/2014/main" id="{4FA795B7-C75F-47B7-82D1-77210FBCFBA8}"/>
              </a:ext>
            </a:extLst>
          </p:cNvPr>
          <p:cNvGrpSpPr/>
          <p:nvPr/>
        </p:nvGrpSpPr>
        <p:grpSpPr>
          <a:xfrm>
            <a:off x="3848043" y="3322800"/>
            <a:ext cx="3751317" cy="1370641"/>
            <a:chOff x="3439892" y="3309206"/>
            <a:chExt cx="3751317" cy="1370641"/>
          </a:xfrm>
        </p:grpSpPr>
        <p:sp>
          <p:nvSpPr>
            <p:cNvPr id="20" name="矩形 19">
              <a:extLst>
                <a:ext uri="{FF2B5EF4-FFF2-40B4-BE49-F238E27FC236}">
                  <a16:creationId xmlns:a16="http://schemas.microsoft.com/office/drawing/2014/main" id="{35FE9E8B-6C14-464E-8A8B-C28E3E906201}"/>
                </a:ext>
              </a:extLst>
            </p:cNvPr>
            <p:cNvSpPr/>
            <p:nvPr/>
          </p:nvSpPr>
          <p:spPr>
            <a:xfrm>
              <a:off x="3472780" y="3309206"/>
              <a:ext cx="3718429" cy="615681"/>
            </a:xfrm>
            <a:prstGeom prst="rect">
              <a:avLst/>
            </a:prstGeom>
          </p:spPr>
          <p:txBody>
            <a:bodyPr wrap="square">
              <a:spAutoFit/>
            </a:bodyPr>
            <a:lstStyle/>
            <a:p>
              <a:pPr>
                <a:lnSpc>
                  <a:spcPts val="2000"/>
                </a:lnSpc>
              </a:pPr>
              <a:r>
                <a:rPr lang="en-US" altLang="zh-TW" sz="2200" b="1" dirty="0">
                  <a:cs typeface="Calibri" panose="020F0502020204030204" pitchFamily="34" charset="0"/>
                </a:rPr>
                <a:t>Deployment Tool for</a:t>
              </a:r>
            </a:p>
            <a:p>
              <a:pPr>
                <a:lnSpc>
                  <a:spcPts val="2000"/>
                </a:lnSpc>
              </a:pPr>
              <a:r>
                <a:rPr lang="en-US" altLang="zh-TW" sz="2200" b="1" dirty="0">
                  <a:cs typeface="Calibri" panose="020F0502020204030204" pitchFamily="34" charset="0"/>
                </a:rPr>
                <a:t>remote central management</a:t>
              </a:r>
            </a:p>
          </p:txBody>
        </p:sp>
        <p:sp>
          <p:nvSpPr>
            <p:cNvPr id="21" name="矩形 20">
              <a:extLst>
                <a:ext uri="{FF2B5EF4-FFF2-40B4-BE49-F238E27FC236}">
                  <a16:creationId xmlns:a16="http://schemas.microsoft.com/office/drawing/2014/main" id="{4A64AD11-37DA-4137-ABDA-228ABCD6DE2A}"/>
                </a:ext>
              </a:extLst>
            </p:cNvPr>
            <p:cNvSpPr/>
            <p:nvPr/>
          </p:nvSpPr>
          <p:spPr>
            <a:xfrm>
              <a:off x="3504454" y="3910406"/>
              <a:ext cx="3686755" cy="769441"/>
            </a:xfrm>
            <a:prstGeom prst="rect">
              <a:avLst/>
            </a:prstGeom>
          </p:spPr>
          <p:txBody>
            <a:bodyPr wrap="square">
              <a:spAutoFit/>
            </a:bodyPr>
            <a:lstStyle/>
            <a:p>
              <a:r>
                <a:rPr lang="en-US" altLang="zh-TW" sz="1100" dirty="0">
                  <a:solidFill>
                    <a:schemeClr val="tx1">
                      <a:lumMod val="65000"/>
                      <a:lumOff val="35000"/>
                    </a:schemeClr>
                  </a:solidFill>
                  <a:cs typeface="Calibri" panose="020F0502020204030204" pitchFamily="34" charset="0"/>
                </a:rPr>
                <a:t>Lumens deployment software enables control, management, and administration of multiple LC100N units on the network. Administrators can remotely monitor device status, saving time and reducing costs.</a:t>
              </a:r>
            </a:p>
          </p:txBody>
        </p:sp>
        <p:cxnSp>
          <p:nvCxnSpPr>
            <p:cNvPr id="22" name="直線接點 21">
              <a:extLst>
                <a:ext uri="{FF2B5EF4-FFF2-40B4-BE49-F238E27FC236}">
                  <a16:creationId xmlns:a16="http://schemas.microsoft.com/office/drawing/2014/main" id="{C8F38DAF-84EB-41F2-83FE-1443CDDAF2EE}"/>
                </a:ext>
              </a:extLst>
            </p:cNvPr>
            <p:cNvCxnSpPr/>
            <p:nvPr/>
          </p:nvCxnSpPr>
          <p:spPr>
            <a:xfrm>
              <a:off x="3439892" y="3318152"/>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grpSp>
        <p:nvGrpSpPr>
          <p:cNvPr id="23" name="群組 22">
            <a:extLst>
              <a:ext uri="{FF2B5EF4-FFF2-40B4-BE49-F238E27FC236}">
                <a16:creationId xmlns:a16="http://schemas.microsoft.com/office/drawing/2014/main" id="{AB27BA6C-FCB7-4ABA-86D4-6765A4233D86}"/>
              </a:ext>
            </a:extLst>
          </p:cNvPr>
          <p:cNvGrpSpPr/>
          <p:nvPr/>
        </p:nvGrpSpPr>
        <p:grpSpPr>
          <a:xfrm>
            <a:off x="350321" y="3323736"/>
            <a:ext cx="2608675" cy="1370591"/>
            <a:chOff x="605760" y="2767080"/>
            <a:chExt cx="2608675" cy="1370591"/>
          </a:xfrm>
        </p:grpSpPr>
        <p:sp>
          <p:nvSpPr>
            <p:cNvPr id="24" name="矩形 23">
              <a:extLst>
                <a:ext uri="{FF2B5EF4-FFF2-40B4-BE49-F238E27FC236}">
                  <a16:creationId xmlns:a16="http://schemas.microsoft.com/office/drawing/2014/main" id="{710B5C42-79BD-4C9C-B169-63A73A1D0113}"/>
                </a:ext>
              </a:extLst>
            </p:cNvPr>
            <p:cNvSpPr/>
            <p:nvPr/>
          </p:nvSpPr>
          <p:spPr>
            <a:xfrm>
              <a:off x="638648" y="2767080"/>
              <a:ext cx="2575787" cy="707886"/>
            </a:xfrm>
            <a:prstGeom prst="rect">
              <a:avLst/>
            </a:prstGeom>
          </p:spPr>
          <p:txBody>
            <a:bodyPr wrap="square">
              <a:spAutoFit/>
            </a:bodyPr>
            <a:lstStyle/>
            <a:p>
              <a:pPr>
                <a:lnSpc>
                  <a:spcPts val="2000"/>
                </a:lnSpc>
              </a:pPr>
              <a:r>
                <a:rPr lang="en-US" altLang="zh-TW" sz="2200" b="1" dirty="0">
                  <a:cs typeface="Calibri" panose="020F0502020204030204" pitchFamily="34" charset="0"/>
                </a:rPr>
                <a:t>Program &amp; ISO Recording</a:t>
              </a:r>
            </a:p>
          </p:txBody>
        </p:sp>
        <p:sp>
          <p:nvSpPr>
            <p:cNvPr id="25" name="矩形 24">
              <a:extLst>
                <a:ext uri="{FF2B5EF4-FFF2-40B4-BE49-F238E27FC236}">
                  <a16:creationId xmlns:a16="http://schemas.microsoft.com/office/drawing/2014/main" id="{3ABDB962-3F9D-4FB6-BEDB-93F7B09545E6}"/>
                </a:ext>
              </a:extLst>
            </p:cNvPr>
            <p:cNvSpPr/>
            <p:nvPr/>
          </p:nvSpPr>
          <p:spPr>
            <a:xfrm>
              <a:off x="638648" y="3368230"/>
              <a:ext cx="2512437" cy="769441"/>
            </a:xfrm>
            <a:prstGeom prst="rect">
              <a:avLst/>
            </a:prstGeom>
          </p:spPr>
          <p:txBody>
            <a:bodyPr wrap="square">
              <a:spAutoFit/>
            </a:bodyPr>
            <a:lstStyle/>
            <a:p>
              <a:r>
                <a:rPr lang="en-US" altLang="zh-TW" sz="1100" dirty="0">
                  <a:solidFill>
                    <a:schemeClr val="tx1">
                      <a:lumMod val="65000"/>
                      <a:lumOff val="35000"/>
                    </a:schemeClr>
                  </a:solidFill>
                  <a:cs typeface="Calibri" panose="020F0502020204030204" pitchFamily="34" charset="0"/>
                </a:rPr>
                <a:t>The LC100N records the mixed program-out video and captures two video inputs with independent audio. This simplifies media archiving and post-production.</a:t>
              </a:r>
            </a:p>
          </p:txBody>
        </p:sp>
        <p:cxnSp>
          <p:nvCxnSpPr>
            <p:cNvPr id="26" name="直線接點 25">
              <a:extLst>
                <a:ext uri="{FF2B5EF4-FFF2-40B4-BE49-F238E27FC236}">
                  <a16:creationId xmlns:a16="http://schemas.microsoft.com/office/drawing/2014/main" id="{C348D0C5-5942-4FE2-9353-F4840AEE9D19}"/>
                </a:ext>
              </a:extLst>
            </p:cNvPr>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pic>
        <p:nvPicPr>
          <p:cNvPr id="13" name="圖片 12">
            <a:extLst>
              <a:ext uri="{FF2B5EF4-FFF2-40B4-BE49-F238E27FC236}">
                <a16:creationId xmlns:a16="http://schemas.microsoft.com/office/drawing/2014/main" id="{52444721-7901-4922-A2E2-5D04E570C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00" y="1152000"/>
            <a:ext cx="2400000" cy="1800000"/>
          </a:xfrm>
          <a:prstGeom prst="rect">
            <a:avLst/>
          </a:prstGeom>
        </p:spPr>
      </p:pic>
      <p:pic>
        <p:nvPicPr>
          <p:cNvPr id="28" name="圖片 27">
            <a:extLst>
              <a:ext uri="{FF2B5EF4-FFF2-40B4-BE49-F238E27FC236}">
                <a16:creationId xmlns:a16="http://schemas.microsoft.com/office/drawing/2014/main" id="{45196F28-8244-4261-B31D-339DA569EC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439" y="1205019"/>
            <a:ext cx="2583086" cy="1937315"/>
          </a:xfrm>
          <a:prstGeom prst="rect">
            <a:avLst/>
          </a:prstGeom>
        </p:spPr>
      </p:pic>
    </p:spTree>
    <p:extLst>
      <p:ext uri="{BB962C8B-B14F-4D97-AF65-F5344CB8AC3E}">
        <p14:creationId xmlns:p14="http://schemas.microsoft.com/office/powerpoint/2010/main" val="2273514527"/>
      </p:ext>
    </p:extLst>
  </p:cSld>
  <p:clrMapOvr>
    <a:masterClrMapping/>
  </p:clrMapOvr>
</p:sld>
</file>

<file path=ppt/theme/theme1.xml><?xml version="1.0" encoding="utf-8"?>
<a:theme xmlns:a="http://schemas.openxmlformats.org/drawingml/2006/main" name="1_Office 佈景主題">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11695</TotalTime>
  <Words>2826</Words>
  <Application>Microsoft Office PowerPoint</Application>
  <PresentationFormat>如螢幕大小 (16:9)</PresentationFormat>
  <Paragraphs>392</Paragraphs>
  <Slides>19</Slides>
  <Notes>19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Myriad Pro</vt:lpstr>
      <vt:lpstr>Arial</vt:lpstr>
      <vt:lpstr>Calibri</vt:lpstr>
      <vt:lpstr>Calibri Light</vt:lpstr>
      <vt:lpstr>Noto Sans</vt:lpstr>
      <vt:lpstr>Segoe UI</vt:lpstr>
      <vt:lpstr>Symbol</vt:lpstr>
      <vt:lpstr>Wingdings</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LUMENS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Shani Wu</dc:creator>
  <cp:lastModifiedBy>Shani.Wu(吳政萱)</cp:lastModifiedBy>
  <cp:revision>465</cp:revision>
  <dcterms:created xsi:type="dcterms:W3CDTF">2022-03-07T03:27:56Z</dcterms:created>
  <dcterms:modified xsi:type="dcterms:W3CDTF">2023-03-01T05:18:17Z</dcterms:modified>
</cp:coreProperties>
</file>